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3"/>
  </p:notesMasterIdLst>
  <p:sldIdLst>
    <p:sldId id="256" r:id="rId2"/>
    <p:sldId id="287" r:id="rId3"/>
    <p:sldId id="288" r:id="rId4"/>
    <p:sldId id="258" r:id="rId5"/>
    <p:sldId id="259" r:id="rId6"/>
    <p:sldId id="275" r:id="rId7"/>
    <p:sldId id="276" r:id="rId8"/>
    <p:sldId id="277" r:id="rId9"/>
    <p:sldId id="261" r:id="rId10"/>
    <p:sldId id="274" r:id="rId11"/>
    <p:sldId id="262" r:id="rId12"/>
    <p:sldId id="279" r:id="rId13"/>
    <p:sldId id="280" r:id="rId14"/>
    <p:sldId id="281" r:id="rId15"/>
    <p:sldId id="282" r:id="rId16"/>
    <p:sldId id="283" r:id="rId17"/>
    <p:sldId id="284" r:id="rId18"/>
    <p:sldId id="285" r:id="rId19"/>
    <p:sldId id="286" r:id="rId20"/>
    <p:sldId id="263" r:id="rId21"/>
    <p:sldId id="264" r:id="rId22"/>
    <p:sldId id="265" r:id="rId23"/>
    <p:sldId id="266" r:id="rId24"/>
    <p:sldId id="278" r:id="rId25"/>
    <p:sldId id="267" r:id="rId26"/>
    <p:sldId id="268" r:id="rId27"/>
    <p:sldId id="269" r:id="rId28"/>
    <p:sldId id="270" r:id="rId29"/>
    <p:sldId id="271" r:id="rId30"/>
    <p:sldId id="272" r:id="rId31"/>
    <p:sldId id="273"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9232"/>
    <a:srgbClr val="F68819"/>
    <a:srgbClr val="F2EB3C"/>
    <a:srgbClr val="FFCC00"/>
    <a:srgbClr val="FFFF00"/>
    <a:srgbClr val="463500"/>
    <a:srgbClr val="683E00"/>
    <a:srgbClr val="FF98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033" autoAdjust="0"/>
  </p:normalViewPr>
  <p:slideViewPr>
    <p:cSldViewPr snapToGrid="0">
      <p:cViewPr>
        <p:scale>
          <a:sx n="100" d="100"/>
          <a:sy n="100" d="100"/>
        </p:scale>
        <p:origin x="154" y="44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600192f5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600192f5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60018442c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60018442c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5600192f59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5600192f59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5600192f5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5600192f5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59fd6a19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59fd6a1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59fd6a199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59fd6a199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5600192f5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5600192f5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5600184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5600184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600192f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600192f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60018442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60018442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60018442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60018442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600192f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600192f5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89232">
            <a:alpha val="8600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semrush.com/"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sunfeastworld.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www.semrush.com/"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seoptimer.com/"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hyperlink" Target="https://instagram.com/sunfeast_company?igshid=MjEwN2IyYWYwYw=="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drive.google.com/file/d/1MFbb1q-y3yDZKXUy8dNLN04fiJddigUn/view?usp=drive_link"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www.instagram.com/reel/CveUJjQgP3r/?igshid=MzRlODBiNWFlZA=="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hyperlink" Target="https://www.facebook.com/profile.php?id=100095231894920&amp;mibextid=LQQJ4d"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instagram.com/sunfeast_company?igshid=MjEwN2IyYWYwYw==" TargetMode="External"/><Relationship Id="rId5" Type="http://schemas.openxmlformats.org/officeDocument/2006/relationships/hyperlink" Target="https://www.facebook.com/profile.php?id=100095231894920&amp;mibextid=LQQJ4d" TargetMode="Externa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sunfeastworld.co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hyperlink" Target="https://www.instagram.com/reel/CuHGYEJB7KD/?igshid=MzRlODBiNWFlZA=="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parleproducts.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britannia.co.in/"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unibicfoods.com/"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931375" y="1918025"/>
            <a:ext cx="7610100" cy="145883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3600" b="1" dirty="0">
                <a:solidFill>
                  <a:schemeClr val="tx1"/>
                </a:solidFill>
              </a:rPr>
              <a:t>Comprehensive Digital Marketing </a:t>
            </a:r>
            <a:endParaRPr sz="3600" b="1" dirty="0">
              <a:solidFill>
                <a:schemeClr val="tx1"/>
              </a:solidFill>
            </a:endParaRPr>
          </a:p>
          <a:p>
            <a:pPr marL="0" lvl="0" indent="0" algn="ctr" rtl="0">
              <a:lnSpc>
                <a:spcPct val="115000"/>
              </a:lnSpc>
              <a:spcBef>
                <a:spcPts val="0"/>
              </a:spcBef>
              <a:spcAft>
                <a:spcPts val="0"/>
              </a:spcAft>
              <a:buNone/>
            </a:pPr>
            <a:r>
              <a:rPr lang="en-GB" sz="3600" b="1" dirty="0">
                <a:solidFill>
                  <a:schemeClr val="tx1"/>
                </a:solidFill>
              </a:rPr>
              <a:t>Project Work on </a:t>
            </a:r>
            <a:r>
              <a:rPr lang="en-GB" sz="3600" b="1" dirty="0" err="1">
                <a:solidFill>
                  <a:schemeClr val="tx1"/>
                </a:solidFill>
              </a:rPr>
              <a:t>Sunfeast</a:t>
            </a:r>
            <a:endParaRPr sz="36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15AB6F-0912-44C0-5EFB-F76E1091F407}"/>
              </a:ext>
            </a:extLst>
          </p:cNvPr>
          <p:cNvSpPr>
            <a:spLocks noGrp="1"/>
          </p:cNvSpPr>
          <p:nvPr>
            <p:ph type="body" idx="1"/>
          </p:nvPr>
        </p:nvSpPr>
        <p:spPr>
          <a:xfrm>
            <a:off x="362500" y="325663"/>
            <a:ext cx="8520600" cy="4738915"/>
          </a:xfrm>
        </p:spPr>
        <p:txBody>
          <a:bodyPr>
            <a:normAutofit lnSpcReduction="10000"/>
          </a:bodyPr>
          <a:lstStyle/>
          <a:p>
            <a:pPr marL="0" lvl="0" indent="0" rtl="0">
              <a:spcBef>
                <a:spcPts val="0"/>
              </a:spcBef>
              <a:spcAft>
                <a:spcPts val="0"/>
              </a:spcAft>
              <a:buNone/>
            </a:pPr>
            <a:r>
              <a:rPr lang="en-US" sz="1400" b="1" dirty="0">
                <a:solidFill>
                  <a:schemeClr val="tx1"/>
                </a:solidFill>
              </a:rPr>
              <a:t>  Location: </a:t>
            </a:r>
            <a:r>
              <a:rPr lang="en-US" sz="1400" dirty="0">
                <a:solidFill>
                  <a:schemeClr val="tx1"/>
                </a:solidFill>
              </a:rPr>
              <a:t>Urban and Rural areas (excluding very secluded or technologically backward places)</a:t>
            </a:r>
          </a:p>
          <a:p>
            <a:pPr marL="114300" indent="0">
              <a:buNone/>
            </a:pPr>
            <a:endParaRPr lang="en-IN" sz="1400" b="1" dirty="0">
              <a:solidFill>
                <a:schemeClr val="tx1"/>
              </a:solidFill>
            </a:endParaRPr>
          </a:p>
          <a:p>
            <a:pPr marL="114300" indent="0">
              <a:buNone/>
            </a:pPr>
            <a:r>
              <a:rPr lang="en-IN" sz="1400" b="1" dirty="0">
                <a:solidFill>
                  <a:schemeClr val="tx1"/>
                </a:solidFill>
              </a:rPr>
              <a:t>Income: </a:t>
            </a:r>
            <a:r>
              <a:rPr lang="en-IN" sz="1400" dirty="0">
                <a:solidFill>
                  <a:schemeClr val="tx1"/>
                </a:solidFill>
              </a:rPr>
              <a:t>2,00,000 per annum – 30,00,000 per annum</a:t>
            </a:r>
          </a:p>
          <a:p>
            <a:pPr marL="114300" indent="0">
              <a:buNone/>
            </a:pPr>
            <a:endParaRPr lang="en-IN" sz="1400" b="1" dirty="0">
              <a:solidFill>
                <a:schemeClr val="tx1"/>
              </a:solidFill>
            </a:endParaRPr>
          </a:p>
          <a:p>
            <a:pPr marL="114300" indent="0">
              <a:buNone/>
            </a:pPr>
            <a:r>
              <a:rPr lang="en-IN" sz="1400" b="1" dirty="0">
                <a:solidFill>
                  <a:schemeClr val="tx1"/>
                </a:solidFill>
              </a:rPr>
              <a:t>Education: </a:t>
            </a:r>
            <a:r>
              <a:rPr lang="en-IN" sz="1400" dirty="0">
                <a:solidFill>
                  <a:schemeClr val="tx1"/>
                </a:solidFill>
              </a:rPr>
              <a:t>At least 5</a:t>
            </a:r>
            <a:r>
              <a:rPr lang="en-IN" sz="1400" baseline="30000" dirty="0">
                <a:solidFill>
                  <a:schemeClr val="tx1"/>
                </a:solidFill>
              </a:rPr>
              <a:t>th</a:t>
            </a:r>
            <a:r>
              <a:rPr lang="en-IN" sz="1400" dirty="0">
                <a:solidFill>
                  <a:schemeClr val="tx1"/>
                </a:solidFill>
              </a:rPr>
              <a:t> grade+</a:t>
            </a:r>
          </a:p>
          <a:p>
            <a:pPr marL="114300" indent="0">
              <a:buNone/>
            </a:pPr>
            <a:endParaRPr lang="en-IN" sz="1400" b="1" dirty="0">
              <a:solidFill>
                <a:schemeClr val="tx1"/>
              </a:solidFill>
            </a:endParaRPr>
          </a:p>
          <a:p>
            <a:pPr marL="114300" indent="0">
              <a:buNone/>
            </a:pPr>
            <a:endParaRPr lang="en-IN" sz="2000" b="1" dirty="0">
              <a:solidFill>
                <a:schemeClr val="tx1"/>
              </a:solidFill>
            </a:endParaRPr>
          </a:p>
          <a:p>
            <a:pPr marL="114300" indent="0">
              <a:buNone/>
            </a:pPr>
            <a:r>
              <a:rPr lang="en-IN" sz="2000" b="1" dirty="0">
                <a:solidFill>
                  <a:schemeClr val="tx1"/>
                </a:solidFill>
              </a:rPr>
              <a:t>Psychographics:</a:t>
            </a:r>
          </a:p>
          <a:p>
            <a:pPr marL="114300" indent="0">
              <a:buNone/>
            </a:pPr>
            <a:endParaRPr lang="en-IN" sz="2000" b="1" dirty="0">
              <a:solidFill>
                <a:schemeClr val="bg1"/>
              </a:solidFill>
            </a:endParaRPr>
          </a:p>
          <a:p>
            <a:pPr marL="114300" indent="0">
              <a:buNone/>
            </a:pPr>
            <a:endParaRPr lang="en-IN" sz="1400" b="1" dirty="0">
              <a:solidFill>
                <a:schemeClr val="tx1"/>
              </a:solidFill>
            </a:endParaRPr>
          </a:p>
          <a:p>
            <a:pPr marL="114300" indent="0">
              <a:buNone/>
            </a:pPr>
            <a:r>
              <a:rPr lang="en-IN" sz="1400" b="1" dirty="0">
                <a:solidFill>
                  <a:schemeClr val="tx1"/>
                </a:solidFill>
              </a:rPr>
              <a:t>Information: </a:t>
            </a:r>
            <a:r>
              <a:rPr lang="en-IN" sz="1400" dirty="0">
                <a:solidFill>
                  <a:schemeClr val="tx1"/>
                </a:solidFill>
              </a:rPr>
              <a:t>Ads, Television, Banners, Posters, Window showcasing, Display, Instagram, Grocery delivery sites online, Retail stores</a:t>
            </a:r>
          </a:p>
          <a:p>
            <a:pPr marL="114300" indent="0">
              <a:buNone/>
            </a:pPr>
            <a:endParaRPr lang="en-IN" sz="1400" b="1" dirty="0">
              <a:solidFill>
                <a:schemeClr val="tx1"/>
              </a:solidFill>
            </a:endParaRPr>
          </a:p>
          <a:p>
            <a:pPr marL="114300" indent="0">
              <a:buNone/>
            </a:pPr>
            <a:r>
              <a:rPr lang="en-IN" sz="1400" b="1" dirty="0">
                <a:solidFill>
                  <a:schemeClr val="tx1"/>
                </a:solidFill>
              </a:rPr>
              <a:t>Personal Values: </a:t>
            </a:r>
            <a:r>
              <a:rPr lang="en-IN" sz="1400" dirty="0">
                <a:solidFill>
                  <a:schemeClr val="tx1"/>
                </a:solidFill>
              </a:rPr>
              <a:t>Appreciation for food, Want to try variety of foods, Quality oriented and Money saving.</a:t>
            </a:r>
          </a:p>
          <a:p>
            <a:pPr marL="114300" indent="0">
              <a:buNone/>
            </a:pPr>
            <a:endParaRPr lang="en-IN" sz="1400" b="1" dirty="0">
              <a:solidFill>
                <a:schemeClr val="tx1"/>
              </a:solidFill>
            </a:endParaRPr>
          </a:p>
          <a:p>
            <a:pPr marL="114300" indent="0">
              <a:buNone/>
            </a:pPr>
            <a:r>
              <a:rPr lang="en-IN" sz="1400" b="1" dirty="0">
                <a:solidFill>
                  <a:schemeClr val="tx1"/>
                </a:solidFill>
              </a:rPr>
              <a:t>What drives their decision making: </a:t>
            </a:r>
            <a:r>
              <a:rPr lang="en-IN" sz="1400" dirty="0">
                <a:solidFill>
                  <a:schemeClr val="tx1"/>
                </a:solidFill>
              </a:rPr>
              <a:t>Quality of the products, Easy availability, Low cost, Attractive packaging, the reason of need of the product, Ingredients, More shelf life, Hygiene</a:t>
            </a:r>
          </a:p>
          <a:p>
            <a:pPr marL="114300" indent="0">
              <a:buNone/>
            </a:pPr>
            <a:endParaRPr lang="en-IN" sz="1400" dirty="0">
              <a:solidFill>
                <a:schemeClr val="tx1"/>
              </a:solidFill>
            </a:endParaRPr>
          </a:p>
          <a:p>
            <a:pPr marL="114300" indent="0">
              <a:buNone/>
            </a:pPr>
            <a:r>
              <a:rPr lang="en-IN" sz="1400" b="1" dirty="0">
                <a:solidFill>
                  <a:schemeClr val="tx1"/>
                </a:solidFill>
              </a:rPr>
              <a:t>Lifestyle: </a:t>
            </a:r>
            <a:r>
              <a:rPr lang="en-IN" sz="1400" dirty="0">
                <a:solidFill>
                  <a:schemeClr val="tx1"/>
                </a:solidFill>
              </a:rPr>
              <a:t>Housewives, Family members, Children, Employees</a:t>
            </a:r>
            <a:endParaRPr lang="en-IN" sz="1400" b="1" dirty="0">
              <a:solidFill>
                <a:schemeClr val="tx1"/>
              </a:solidFill>
            </a:endParaRPr>
          </a:p>
          <a:p>
            <a:pPr marL="114300" indent="0">
              <a:buNone/>
            </a:pPr>
            <a:endParaRPr lang="en-IN" sz="1400" b="1" dirty="0">
              <a:solidFill>
                <a:schemeClr val="tx1"/>
              </a:solidFill>
            </a:endParaRPr>
          </a:p>
          <a:p>
            <a:pPr marL="114300" indent="0">
              <a:buNone/>
            </a:pPr>
            <a:endParaRPr lang="en-IN" sz="1400" b="1" dirty="0">
              <a:solidFill>
                <a:schemeClr val="tx1"/>
              </a:solidFill>
            </a:endParaRPr>
          </a:p>
          <a:p>
            <a:pPr marL="114300" indent="0">
              <a:buNone/>
            </a:pPr>
            <a:endParaRPr lang="en-IN" sz="1400" b="1" dirty="0">
              <a:solidFill>
                <a:schemeClr val="tx1"/>
              </a:solidFill>
            </a:endParaRPr>
          </a:p>
          <a:p>
            <a:pPr marL="114300" indent="0">
              <a:buNone/>
            </a:pPr>
            <a:endParaRPr lang="en-IN" sz="1400" b="1" dirty="0">
              <a:solidFill>
                <a:schemeClr val="tx1"/>
              </a:solidFill>
            </a:endParaRPr>
          </a:p>
        </p:txBody>
      </p:sp>
    </p:spTree>
    <p:extLst>
      <p:ext uri="{BB962C8B-B14F-4D97-AF65-F5344CB8AC3E}">
        <p14:creationId xmlns:p14="http://schemas.microsoft.com/office/powerpoint/2010/main" val="876053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p:nvPr/>
        </p:nvSpPr>
        <p:spPr>
          <a:xfrm>
            <a:off x="766950" y="464363"/>
            <a:ext cx="7610100" cy="52088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chemeClr val="tx1"/>
                </a:solidFill>
              </a:rPr>
              <a:t>Part 2: SEO &amp; Keyword Research</a:t>
            </a:r>
            <a:endParaRPr sz="1900" dirty="0">
              <a:solidFill>
                <a:schemeClr val="tx1"/>
              </a:solidFill>
            </a:endParaRPr>
          </a:p>
        </p:txBody>
      </p:sp>
      <p:sp>
        <p:nvSpPr>
          <p:cNvPr id="92" name="Google Shape;92;p19"/>
          <p:cNvSpPr txBox="1"/>
          <p:nvPr/>
        </p:nvSpPr>
        <p:spPr>
          <a:xfrm>
            <a:off x="915150" y="1333788"/>
            <a:ext cx="73137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b="1" dirty="0">
                <a:solidFill>
                  <a:schemeClr val="tx1"/>
                </a:solidFill>
              </a:rPr>
              <a:t>SEO Audit:</a:t>
            </a:r>
            <a:r>
              <a:rPr lang="en-GB" dirty="0">
                <a:solidFill>
                  <a:schemeClr val="tx1"/>
                </a:solidFill>
              </a:rPr>
              <a:t> Do an SEO audit of the brands website</a:t>
            </a:r>
            <a:endParaRPr dirty="0">
              <a:solidFill>
                <a:schemeClr val="tx1"/>
              </a:solidFill>
            </a:endParaRPr>
          </a:p>
          <a:p>
            <a:pPr marL="457200" lvl="0" indent="-317500" algn="l" rtl="0">
              <a:spcBef>
                <a:spcPts val="0"/>
              </a:spcBef>
              <a:spcAft>
                <a:spcPts val="0"/>
              </a:spcAft>
              <a:buSzPts val="1400"/>
              <a:buChar char="●"/>
            </a:pPr>
            <a:r>
              <a:rPr lang="en-GB" b="1" dirty="0">
                <a:solidFill>
                  <a:schemeClr val="tx1"/>
                </a:solidFill>
              </a:rPr>
              <a:t>Keyword Research:</a:t>
            </a:r>
            <a:r>
              <a:rPr lang="en-GB" dirty="0">
                <a:solidFill>
                  <a:schemeClr val="tx1"/>
                </a:solidFill>
              </a:rPr>
              <a:t> Define Research Objectives, Brainstorm Seed Keywords, Utilize Keyword Research Tools (SEMrush or </a:t>
            </a:r>
            <a:r>
              <a:rPr lang="en-GB" dirty="0" err="1">
                <a:solidFill>
                  <a:schemeClr val="tx1"/>
                </a:solidFill>
              </a:rPr>
              <a:t>Moz</a:t>
            </a:r>
            <a:r>
              <a:rPr lang="en-GB" dirty="0">
                <a:solidFill>
                  <a:schemeClr val="tx1"/>
                </a:solidFill>
              </a:rPr>
              <a:t> Keyword Explorer),</a:t>
            </a:r>
            <a:r>
              <a:rPr lang="en-GB" dirty="0" err="1">
                <a:solidFill>
                  <a:schemeClr val="tx1"/>
                </a:solidFill>
              </a:rPr>
              <a:t>Analyze</a:t>
            </a:r>
            <a:r>
              <a:rPr lang="en-GB" dirty="0">
                <a:solidFill>
                  <a:schemeClr val="tx1"/>
                </a:solidFill>
              </a:rPr>
              <a:t> Competitor Keywords, Long-tail Keyword Exploration (specific, longer phrases) that align with the research objectives and have lower competition but higher conversion potential.</a:t>
            </a:r>
            <a:endParaRPr dirty="0">
              <a:solidFill>
                <a:schemeClr val="tx1"/>
              </a:solidFill>
            </a:endParaRPr>
          </a:p>
          <a:p>
            <a:pPr marL="457200" lvl="0" indent="-317500" algn="l" rtl="0">
              <a:spcBef>
                <a:spcPts val="0"/>
              </a:spcBef>
              <a:spcAft>
                <a:spcPts val="0"/>
              </a:spcAft>
              <a:buSzPts val="1400"/>
              <a:buChar char="●"/>
            </a:pPr>
            <a:r>
              <a:rPr lang="en-GB" b="1" dirty="0">
                <a:solidFill>
                  <a:schemeClr val="tx1"/>
                </a:solidFill>
              </a:rPr>
              <a:t>On page Optimization: </a:t>
            </a:r>
            <a:r>
              <a:rPr lang="en-GB" dirty="0">
                <a:solidFill>
                  <a:schemeClr val="tx1"/>
                </a:solidFill>
              </a:rPr>
              <a:t>Meta Tag optimization &amp; content optimization</a:t>
            </a:r>
            <a:endParaRPr dirty="0">
              <a:solidFill>
                <a:schemeClr val="tx1"/>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GB" dirty="0"/>
              <a:t>Reflect on the process of conducting keyword research and the SEO recommendations provided.</a:t>
            </a:r>
            <a:endParaRPr dirty="0"/>
          </a:p>
          <a:p>
            <a:pPr marL="457200" lvl="0" indent="0" algn="l" rtl="0">
              <a:spcBef>
                <a:spcPts val="0"/>
              </a:spcBef>
              <a:spcAft>
                <a:spcPts val="0"/>
              </a:spcAft>
              <a:buNone/>
            </a:pPr>
            <a:endParaRPr dirty="0"/>
          </a:p>
          <a:p>
            <a:pPr marL="0" lvl="0" indent="0" algn="l" rtl="0">
              <a:spcBef>
                <a:spcPts val="0"/>
              </a:spcBef>
              <a:spcAft>
                <a:spcPts val="0"/>
              </a:spcAft>
              <a:buNone/>
            </a:pPr>
            <a:r>
              <a:rPr lang="en-GB" dirty="0"/>
              <a:t>Document the challenges faced during the research and analysis phase, as well as the key insights gained from the keyword research process.</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49FF15-CF22-6B80-E9B3-A88442E09709}"/>
              </a:ext>
            </a:extLst>
          </p:cNvPr>
          <p:cNvSpPr txBox="1"/>
          <p:nvPr/>
        </p:nvSpPr>
        <p:spPr>
          <a:xfrm>
            <a:off x="320040" y="434339"/>
            <a:ext cx="8503920" cy="553998"/>
          </a:xfrm>
          <a:prstGeom prst="rect">
            <a:avLst/>
          </a:prstGeom>
          <a:noFill/>
        </p:spPr>
        <p:txBody>
          <a:bodyPr wrap="square" rtlCol="0">
            <a:spAutoFit/>
          </a:bodyPr>
          <a:lstStyle/>
          <a:p>
            <a:r>
              <a:rPr lang="en-IN" sz="1600" b="1" dirty="0">
                <a:solidFill>
                  <a:schemeClr val="tx1"/>
                </a:solidFill>
              </a:rPr>
              <a:t>Seo Audit</a:t>
            </a:r>
            <a:r>
              <a:rPr lang="en-IN" sz="1600" dirty="0">
                <a:solidFill>
                  <a:schemeClr val="tx1"/>
                </a:solidFill>
              </a:rPr>
              <a:t>:</a:t>
            </a:r>
          </a:p>
          <a:p>
            <a:r>
              <a:rPr lang="en-IN" dirty="0">
                <a:solidFill>
                  <a:schemeClr val="tx1"/>
                </a:solidFill>
              </a:rPr>
              <a:t>Website: </a:t>
            </a:r>
            <a:r>
              <a:rPr lang="en-IN" dirty="0">
                <a:solidFill>
                  <a:schemeClr val="accent1">
                    <a:lumMod val="50000"/>
                  </a:schemeClr>
                </a:solidFill>
                <a:hlinkClick r:id="rId2">
                  <a:extLst>
                    <a:ext uri="{A12FA001-AC4F-418D-AE19-62706E023703}">
                      <ahyp:hlinkClr xmlns:ahyp="http://schemas.microsoft.com/office/drawing/2018/hyperlinkcolor" val="tx"/>
                    </a:ext>
                  </a:extLst>
                </a:hlinkClick>
              </a:rPr>
              <a:t>https://www.semrush.com/</a:t>
            </a:r>
            <a:endParaRPr lang="en-IN" dirty="0">
              <a:solidFill>
                <a:schemeClr val="accent1">
                  <a:lumMod val="50000"/>
                </a:schemeClr>
              </a:solidFill>
            </a:endParaRPr>
          </a:p>
        </p:txBody>
      </p:sp>
      <p:pic>
        <p:nvPicPr>
          <p:cNvPr id="6" name="Picture 5">
            <a:extLst>
              <a:ext uri="{FF2B5EF4-FFF2-40B4-BE49-F238E27FC236}">
                <a16:creationId xmlns:a16="http://schemas.microsoft.com/office/drawing/2014/main" id="{F4EB2856-BEE8-AB39-6199-1F086D72038C}"/>
              </a:ext>
            </a:extLst>
          </p:cNvPr>
          <p:cNvPicPr>
            <a:picLocks noChangeAspect="1"/>
          </p:cNvPicPr>
          <p:nvPr/>
        </p:nvPicPr>
        <p:blipFill>
          <a:blip r:embed="rId3"/>
          <a:stretch>
            <a:fillRect/>
          </a:stretch>
        </p:blipFill>
        <p:spPr>
          <a:xfrm>
            <a:off x="598170" y="988337"/>
            <a:ext cx="7947660" cy="3857983"/>
          </a:xfrm>
          <a:prstGeom prst="rect">
            <a:avLst/>
          </a:prstGeom>
        </p:spPr>
      </p:pic>
    </p:spTree>
    <p:extLst>
      <p:ext uri="{BB962C8B-B14F-4D97-AF65-F5344CB8AC3E}">
        <p14:creationId xmlns:p14="http://schemas.microsoft.com/office/powerpoint/2010/main" val="2546937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F1032E-7018-6B9F-AA6A-3E1132B734CD}"/>
              </a:ext>
            </a:extLst>
          </p:cNvPr>
          <p:cNvSpPr txBox="1"/>
          <p:nvPr/>
        </p:nvSpPr>
        <p:spPr>
          <a:xfrm>
            <a:off x="297180" y="487680"/>
            <a:ext cx="8465820" cy="4616648"/>
          </a:xfrm>
          <a:prstGeom prst="rect">
            <a:avLst/>
          </a:prstGeom>
          <a:noFill/>
        </p:spPr>
        <p:txBody>
          <a:bodyPr wrap="square" rtlCol="0">
            <a:spAutoFit/>
          </a:bodyPr>
          <a:lstStyle/>
          <a:p>
            <a:r>
              <a:rPr lang="en-US" b="1" dirty="0">
                <a:solidFill>
                  <a:schemeClr val="tx1"/>
                </a:solidFill>
              </a:rPr>
              <a:t>SEO Audit Summary:</a:t>
            </a:r>
          </a:p>
          <a:p>
            <a:r>
              <a:rPr lang="en-US" dirty="0">
                <a:solidFill>
                  <a:schemeClr val="tx1"/>
                </a:solidFill>
              </a:rPr>
              <a:t>The site audit for </a:t>
            </a:r>
            <a:r>
              <a:rPr lang="en-US" dirty="0">
                <a:solidFill>
                  <a:schemeClr val="accent1">
                    <a:lumMod val="50000"/>
                  </a:schemeClr>
                </a:solidFill>
                <a:hlinkClick r:id="rId2">
                  <a:extLst>
                    <a:ext uri="{A12FA001-AC4F-418D-AE19-62706E023703}">
                      <ahyp:hlinkClr xmlns:ahyp="http://schemas.microsoft.com/office/drawing/2018/hyperlinkcolor" val="tx"/>
                    </a:ext>
                  </a:extLst>
                </a:hlinkClick>
              </a:rPr>
              <a:t>https://www.sunfeastworld.com/</a:t>
            </a:r>
            <a:r>
              <a:rPr lang="en-US" dirty="0">
                <a:solidFill>
                  <a:schemeClr val="accent1">
                    <a:lumMod val="50000"/>
                  </a:schemeClr>
                </a:solidFill>
              </a:rPr>
              <a:t> </a:t>
            </a:r>
            <a:r>
              <a:rPr lang="en-US" dirty="0">
                <a:solidFill>
                  <a:schemeClr val="tx1"/>
                </a:solidFill>
              </a:rPr>
              <a:t>indicates that the site's health is rated at 62%. </a:t>
            </a:r>
          </a:p>
          <a:p>
            <a:r>
              <a:rPr lang="en-US" dirty="0">
                <a:solidFill>
                  <a:schemeClr val="tx1"/>
                </a:solidFill>
              </a:rPr>
              <a:t>The crawlability and HTTPS implementation of the website are at a commendable 94%, ensuring smooth accessibility and security. </a:t>
            </a:r>
          </a:p>
          <a:p>
            <a:r>
              <a:rPr lang="en-US" dirty="0">
                <a:solidFill>
                  <a:schemeClr val="tx1"/>
                </a:solidFill>
              </a:rPr>
              <a:t>The site performance is at 94% and the internal linking is at 93%.</a:t>
            </a:r>
          </a:p>
          <a:p>
            <a:r>
              <a:rPr lang="en-US" dirty="0">
                <a:solidFill>
                  <a:schemeClr val="tx1"/>
                </a:solidFill>
              </a:rPr>
              <a:t>There are enormous number of errors amounting to 346 and 3054 warnings detected. </a:t>
            </a:r>
          </a:p>
          <a:p>
            <a:r>
              <a:rPr lang="en-US" dirty="0">
                <a:solidFill>
                  <a:schemeClr val="tx1"/>
                </a:solidFill>
              </a:rPr>
              <a:t>Furthermore this site also has notices </a:t>
            </a:r>
            <a:r>
              <a:rPr lang="en-US" dirty="0" err="1">
                <a:solidFill>
                  <a:schemeClr val="tx1"/>
                </a:solidFill>
              </a:rPr>
              <a:t>upto</a:t>
            </a:r>
            <a:r>
              <a:rPr lang="en-US" dirty="0">
                <a:solidFill>
                  <a:schemeClr val="tx1"/>
                </a:solidFill>
              </a:rPr>
              <a:t> 610 and still counting. </a:t>
            </a:r>
          </a:p>
          <a:p>
            <a:r>
              <a:rPr lang="en-US" dirty="0">
                <a:solidFill>
                  <a:schemeClr val="tx1"/>
                </a:solidFill>
              </a:rPr>
              <a:t>Peeking into Crawled pages, we found out that the site was facing 97 issues and only 3 redirects.</a:t>
            </a:r>
          </a:p>
          <a:p>
            <a:r>
              <a:rPr lang="en-US" dirty="0">
                <a:solidFill>
                  <a:schemeClr val="tx1"/>
                </a:solidFill>
              </a:rPr>
              <a:t>Additionally, going through thematic reports, international SEO is not implemented on this site.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IN" dirty="0"/>
              <a:t> </a:t>
            </a:r>
          </a:p>
          <a:p>
            <a:r>
              <a:rPr lang="en-IN" dirty="0"/>
              <a:t>The above picture has the Top issues mentioned that need critical attention.</a:t>
            </a:r>
            <a:endParaRPr lang="en-US" dirty="0"/>
          </a:p>
        </p:txBody>
      </p:sp>
      <p:pic>
        <p:nvPicPr>
          <p:cNvPr id="5" name="Picture 4">
            <a:extLst>
              <a:ext uri="{FF2B5EF4-FFF2-40B4-BE49-F238E27FC236}">
                <a16:creationId xmlns:a16="http://schemas.microsoft.com/office/drawing/2014/main" id="{33D819B8-6242-FCD1-E2A1-3CD60BF3C2F3}"/>
              </a:ext>
            </a:extLst>
          </p:cNvPr>
          <p:cNvPicPr>
            <a:picLocks noChangeAspect="1"/>
          </p:cNvPicPr>
          <p:nvPr/>
        </p:nvPicPr>
        <p:blipFill>
          <a:blip r:embed="rId3"/>
          <a:stretch>
            <a:fillRect/>
          </a:stretch>
        </p:blipFill>
        <p:spPr>
          <a:xfrm>
            <a:off x="598170" y="2571750"/>
            <a:ext cx="7863840" cy="2031325"/>
          </a:xfrm>
          <a:prstGeom prst="rect">
            <a:avLst/>
          </a:prstGeom>
        </p:spPr>
      </p:pic>
    </p:spTree>
    <p:extLst>
      <p:ext uri="{BB962C8B-B14F-4D97-AF65-F5344CB8AC3E}">
        <p14:creationId xmlns:p14="http://schemas.microsoft.com/office/powerpoint/2010/main" val="2767415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BBFD11-B446-392D-EFBB-DE8E0D0AF084}"/>
              </a:ext>
            </a:extLst>
          </p:cNvPr>
          <p:cNvSpPr txBox="1"/>
          <p:nvPr/>
        </p:nvSpPr>
        <p:spPr>
          <a:xfrm>
            <a:off x="190500" y="289560"/>
            <a:ext cx="8740140" cy="4770537"/>
          </a:xfrm>
          <a:prstGeom prst="rect">
            <a:avLst/>
          </a:prstGeom>
          <a:noFill/>
        </p:spPr>
        <p:txBody>
          <a:bodyPr wrap="square" rtlCol="0">
            <a:spAutoFit/>
          </a:bodyPr>
          <a:lstStyle/>
          <a:p>
            <a:r>
              <a:rPr lang="en-IN" sz="1600" b="1" dirty="0">
                <a:solidFill>
                  <a:schemeClr val="tx1"/>
                </a:solidFill>
              </a:rPr>
              <a:t>Keyword Research:</a:t>
            </a:r>
          </a:p>
          <a:p>
            <a:endParaRPr lang="en-IN" sz="1600" b="1" dirty="0">
              <a:solidFill>
                <a:schemeClr val="tx1"/>
              </a:solidFill>
            </a:endParaRPr>
          </a:p>
          <a:p>
            <a:r>
              <a:rPr lang="en-US" b="1" dirty="0">
                <a:solidFill>
                  <a:schemeClr val="tx1"/>
                </a:solidFill>
              </a:rPr>
              <a:t>Objective of Keyword Research for </a:t>
            </a:r>
            <a:r>
              <a:rPr lang="en-US" b="1" dirty="0" err="1">
                <a:solidFill>
                  <a:schemeClr val="tx1"/>
                </a:solidFill>
              </a:rPr>
              <a:t>Sunfeast</a:t>
            </a:r>
            <a:r>
              <a:rPr lang="en-US" b="1" dirty="0">
                <a:solidFill>
                  <a:schemeClr val="tx1"/>
                </a:solidFill>
              </a:rPr>
              <a:t> Brand:        </a:t>
            </a:r>
          </a:p>
          <a:p>
            <a:r>
              <a:rPr lang="en-US" b="1" dirty="0">
                <a:solidFill>
                  <a:schemeClr val="tx1"/>
                </a:solidFill>
              </a:rPr>
              <a:t>•Improve organic search visibility</a:t>
            </a:r>
          </a:p>
          <a:p>
            <a:r>
              <a:rPr lang="en-US" b="1" dirty="0">
                <a:solidFill>
                  <a:schemeClr val="tx1"/>
                </a:solidFill>
              </a:rPr>
              <a:t>•Increase organic traffic</a:t>
            </a:r>
          </a:p>
          <a:p>
            <a:r>
              <a:rPr lang="en-US" b="1" dirty="0">
                <a:solidFill>
                  <a:schemeClr val="tx1"/>
                </a:solidFill>
              </a:rPr>
              <a:t>•Understand user intent</a:t>
            </a:r>
          </a:p>
          <a:p>
            <a:r>
              <a:rPr lang="en-US" b="1" dirty="0">
                <a:solidFill>
                  <a:schemeClr val="tx1"/>
                </a:solidFill>
              </a:rPr>
              <a:t>•Conduct competitor analysis</a:t>
            </a:r>
          </a:p>
          <a:p>
            <a:r>
              <a:rPr lang="en-US" b="1" dirty="0">
                <a:solidFill>
                  <a:schemeClr val="tx1"/>
                </a:solidFill>
              </a:rPr>
              <a:t>•Plan and create relevant content</a:t>
            </a:r>
          </a:p>
          <a:p>
            <a:r>
              <a:rPr lang="en-US" b="1" dirty="0">
                <a:solidFill>
                  <a:schemeClr val="tx1"/>
                </a:solidFill>
              </a:rPr>
              <a:t>•Target local SEO</a:t>
            </a:r>
          </a:p>
          <a:p>
            <a:endParaRPr lang="en-US" b="1" dirty="0">
              <a:solidFill>
                <a:schemeClr val="bg1"/>
              </a:solidFill>
            </a:endParaRPr>
          </a:p>
          <a:p>
            <a:r>
              <a:rPr lang="en-US" sz="1600" b="1" dirty="0">
                <a:solidFill>
                  <a:schemeClr val="tx1"/>
                </a:solidFill>
              </a:rPr>
              <a:t>Brainstorm seed keywords:</a:t>
            </a:r>
          </a:p>
          <a:p>
            <a:endParaRPr lang="en-US" sz="1600" b="1" dirty="0">
              <a:solidFill>
                <a:schemeClr val="tx1"/>
              </a:solidFill>
            </a:endParaRPr>
          </a:p>
          <a:p>
            <a:r>
              <a:rPr lang="en-US" b="1" dirty="0">
                <a:solidFill>
                  <a:schemeClr val="tx1"/>
                </a:solidFill>
              </a:rPr>
              <a:t>Seed keywords are the foundation of your keyword research. These are general, broad terms that are related to the business or industry. Here are some seed keywords for </a:t>
            </a:r>
            <a:r>
              <a:rPr lang="en-US" b="1" dirty="0" err="1">
                <a:solidFill>
                  <a:schemeClr val="tx1"/>
                </a:solidFill>
              </a:rPr>
              <a:t>Sunfeast</a:t>
            </a:r>
            <a:r>
              <a:rPr lang="en-US" b="1" dirty="0">
                <a:solidFill>
                  <a:schemeClr val="tx1"/>
                </a:solidFill>
              </a:rPr>
              <a:t>:</a:t>
            </a:r>
          </a:p>
          <a:p>
            <a:r>
              <a:rPr lang="en-US" b="1" dirty="0">
                <a:solidFill>
                  <a:schemeClr val="tx1"/>
                </a:solidFill>
              </a:rPr>
              <a:t>1.	Biscuits</a:t>
            </a:r>
          </a:p>
          <a:p>
            <a:r>
              <a:rPr lang="en-US" b="1" dirty="0">
                <a:solidFill>
                  <a:schemeClr val="tx1"/>
                </a:solidFill>
              </a:rPr>
              <a:t>2.	Cookies</a:t>
            </a:r>
          </a:p>
          <a:p>
            <a:r>
              <a:rPr lang="en-US" b="1" dirty="0">
                <a:solidFill>
                  <a:schemeClr val="tx1"/>
                </a:solidFill>
              </a:rPr>
              <a:t>3.	Cream</a:t>
            </a:r>
          </a:p>
          <a:p>
            <a:r>
              <a:rPr lang="en-US" b="1" dirty="0">
                <a:solidFill>
                  <a:schemeClr val="tx1"/>
                </a:solidFill>
              </a:rPr>
              <a:t>4.	Cakes</a:t>
            </a:r>
          </a:p>
          <a:p>
            <a:r>
              <a:rPr lang="en-US" b="1" dirty="0">
                <a:solidFill>
                  <a:schemeClr val="tx1"/>
                </a:solidFill>
              </a:rPr>
              <a:t>5.	Noodles</a:t>
            </a:r>
          </a:p>
          <a:p>
            <a:endParaRPr lang="en-US" sz="1600" b="1" dirty="0">
              <a:solidFill>
                <a:schemeClr val="bg1"/>
              </a:solidFill>
            </a:endParaRPr>
          </a:p>
          <a:p>
            <a:r>
              <a:rPr lang="en-US" b="1" dirty="0">
                <a:solidFill>
                  <a:schemeClr val="tx1"/>
                </a:solidFill>
              </a:rPr>
              <a:t>Website</a:t>
            </a:r>
            <a:r>
              <a:rPr lang="en-US" b="1" dirty="0">
                <a:solidFill>
                  <a:schemeClr val="accent1">
                    <a:lumMod val="50000"/>
                  </a:schemeClr>
                </a:solidFill>
              </a:rPr>
              <a:t>: </a:t>
            </a:r>
            <a:r>
              <a:rPr lang="en-US" b="1" dirty="0">
                <a:solidFill>
                  <a:schemeClr val="accent1">
                    <a:lumMod val="50000"/>
                  </a:schemeClr>
                </a:solidFill>
                <a:hlinkClick r:id="rId2">
                  <a:extLst>
                    <a:ext uri="{A12FA001-AC4F-418D-AE19-62706E023703}">
                      <ahyp:hlinkClr xmlns:ahyp="http://schemas.microsoft.com/office/drawing/2018/hyperlinkcolor" val="tx"/>
                    </a:ext>
                  </a:extLst>
                </a:hlinkClick>
              </a:rPr>
              <a:t>https://www.semrush.com/</a:t>
            </a:r>
            <a:r>
              <a:rPr lang="en-US" b="1" dirty="0">
                <a:solidFill>
                  <a:schemeClr val="accent1">
                    <a:lumMod val="50000"/>
                  </a:schemeClr>
                </a:solidFill>
              </a:rPr>
              <a:t> </a:t>
            </a:r>
            <a:endParaRPr lang="en-IN" sz="1600" b="1" dirty="0">
              <a:solidFill>
                <a:schemeClr val="bg1"/>
              </a:solidFill>
            </a:endParaRPr>
          </a:p>
        </p:txBody>
      </p:sp>
    </p:spTree>
    <p:extLst>
      <p:ext uri="{BB962C8B-B14F-4D97-AF65-F5344CB8AC3E}">
        <p14:creationId xmlns:p14="http://schemas.microsoft.com/office/powerpoint/2010/main" val="1339423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72A1C9-A416-0224-2F0B-506A14749F3B}"/>
              </a:ext>
            </a:extLst>
          </p:cNvPr>
          <p:cNvSpPr txBox="1"/>
          <p:nvPr/>
        </p:nvSpPr>
        <p:spPr>
          <a:xfrm>
            <a:off x="259080" y="304800"/>
            <a:ext cx="8625840" cy="4389120"/>
          </a:xfrm>
          <a:prstGeom prst="rect">
            <a:avLst/>
          </a:prstGeom>
          <a:noFill/>
        </p:spPr>
        <p:txBody>
          <a:bodyPr wrap="square" rtlCol="0">
            <a:spAutoFit/>
          </a:bodyPr>
          <a:lstStyle/>
          <a:p>
            <a:endParaRPr lang="en-IN" dirty="0"/>
          </a:p>
        </p:txBody>
      </p:sp>
      <p:pic>
        <p:nvPicPr>
          <p:cNvPr id="5" name="Picture 4">
            <a:extLst>
              <a:ext uri="{FF2B5EF4-FFF2-40B4-BE49-F238E27FC236}">
                <a16:creationId xmlns:a16="http://schemas.microsoft.com/office/drawing/2014/main" id="{9119F6F6-9F8F-4319-5E97-460F2929D2B7}"/>
              </a:ext>
            </a:extLst>
          </p:cNvPr>
          <p:cNvPicPr>
            <a:picLocks noChangeAspect="1"/>
          </p:cNvPicPr>
          <p:nvPr/>
        </p:nvPicPr>
        <p:blipFill>
          <a:blip r:embed="rId2"/>
          <a:stretch>
            <a:fillRect/>
          </a:stretch>
        </p:blipFill>
        <p:spPr>
          <a:xfrm>
            <a:off x="247650" y="32480"/>
            <a:ext cx="8324850" cy="2173510"/>
          </a:xfrm>
          <a:prstGeom prst="rect">
            <a:avLst/>
          </a:prstGeom>
        </p:spPr>
      </p:pic>
      <p:pic>
        <p:nvPicPr>
          <p:cNvPr id="8" name="Picture 7">
            <a:extLst>
              <a:ext uri="{FF2B5EF4-FFF2-40B4-BE49-F238E27FC236}">
                <a16:creationId xmlns:a16="http://schemas.microsoft.com/office/drawing/2014/main" id="{4105902E-A505-7971-7DC1-E430E2844446}"/>
              </a:ext>
            </a:extLst>
          </p:cNvPr>
          <p:cNvPicPr>
            <a:picLocks noChangeAspect="1"/>
          </p:cNvPicPr>
          <p:nvPr/>
        </p:nvPicPr>
        <p:blipFill>
          <a:blip r:embed="rId3"/>
          <a:stretch>
            <a:fillRect/>
          </a:stretch>
        </p:blipFill>
        <p:spPr>
          <a:xfrm>
            <a:off x="247650" y="2331720"/>
            <a:ext cx="8324850" cy="2727960"/>
          </a:xfrm>
          <a:prstGeom prst="rect">
            <a:avLst/>
          </a:prstGeom>
        </p:spPr>
      </p:pic>
    </p:spTree>
    <p:extLst>
      <p:ext uri="{BB962C8B-B14F-4D97-AF65-F5344CB8AC3E}">
        <p14:creationId xmlns:p14="http://schemas.microsoft.com/office/powerpoint/2010/main" val="4245971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A5DD52-6AB4-5383-D093-820734FBC218}"/>
              </a:ext>
            </a:extLst>
          </p:cNvPr>
          <p:cNvSpPr txBox="1"/>
          <p:nvPr/>
        </p:nvSpPr>
        <p:spPr>
          <a:xfrm>
            <a:off x="251460" y="160020"/>
            <a:ext cx="8641080" cy="646331"/>
          </a:xfrm>
          <a:prstGeom prst="rect">
            <a:avLst/>
          </a:prstGeom>
          <a:noFill/>
        </p:spPr>
        <p:txBody>
          <a:bodyPr wrap="square" rtlCol="0">
            <a:spAutoFit/>
          </a:bodyPr>
          <a:lstStyle/>
          <a:p>
            <a:r>
              <a:rPr lang="en-IN" sz="1800" b="1" dirty="0">
                <a:solidFill>
                  <a:schemeClr val="tx1"/>
                </a:solidFill>
              </a:rPr>
              <a:t>On Page Optimisation:</a:t>
            </a:r>
          </a:p>
          <a:p>
            <a:r>
              <a:rPr lang="en-IN" sz="1800" b="1" dirty="0">
                <a:solidFill>
                  <a:schemeClr val="tx1"/>
                </a:solidFill>
              </a:rPr>
              <a:t>Website: </a:t>
            </a:r>
            <a:r>
              <a:rPr lang="en-IN" sz="1800" b="1" dirty="0">
                <a:solidFill>
                  <a:schemeClr val="accent1">
                    <a:lumMod val="50000"/>
                  </a:schemeClr>
                </a:solidFill>
                <a:hlinkClick r:id="rId2">
                  <a:extLst>
                    <a:ext uri="{A12FA001-AC4F-418D-AE19-62706E023703}">
                      <ahyp:hlinkClr xmlns:ahyp="http://schemas.microsoft.com/office/drawing/2018/hyperlinkcolor" val="tx"/>
                    </a:ext>
                  </a:extLst>
                </a:hlinkClick>
              </a:rPr>
              <a:t>https://www.seoptimer.com/</a:t>
            </a:r>
            <a:endParaRPr lang="en-IN" sz="1800" b="1" dirty="0">
              <a:solidFill>
                <a:schemeClr val="accent1">
                  <a:lumMod val="50000"/>
                </a:schemeClr>
              </a:solidFill>
            </a:endParaRPr>
          </a:p>
        </p:txBody>
      </p:sp>
      <p:pic>
        <p:nvPicPr>
          <p:cNvPr id="5" name="Picture 4">
            <a:extLst>
              <a:ext uri="{FF2B5EF4-FFF2-40B4-BE49-F238E27FC236}">
                <a16:creationId xmlns:a16="http://schemas.microsoft.com/office/drawing/2014/main" id="{7E3D00A2-2AD3-EDCB-51EE-B9D2BD0D8076}"/>
              </a:ext>
            </a:extLst>
          </p:cNvPr>
          <p:cNvPicPr>
            <a:picLocks noChangeAspect="1"/>
          </p:cNvPicPr>
          <p:nvPr/>
        </p:nvPicPr>
        <p:blipFill>
          <a:blip r:embed="rId3"/>
          <a:stretch>
            <a:fillRect/>
          </a:stretch>
        </p:blipFill>
        <p:spPr>
          <a:xfrm>
            <a:off x="251460" y="899160"/>
            <a:ext cx="8641080" cy="4084320"/>
          </a:xfrm>
          <a:prstGeom prst="rect">
            <a:avLst/>
          </a:prstGeom>
        </p:spPr>
      </p:pic>
    </p:spTree>
    <p:extLst>
      <p:ext uri="{BB962C8B-B14F-4D97-AF65-F5344CB8AC3E}">
        <p14:creationId xmlns:p14="http://schemas.microsoft.com/office/powerpoint/2010/main" val="2116786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B6B39B-9CF2-DD88-79F2-1D88075EF45F}"/>
              </a:ext>
            </a:extLst>
          </p:cNvPr>
          <p:cNvPicPr>
            <a:picLocks noChangeAspect="1"/>
          </p:cNvPicPr>
          <p:nvPr/>
        </p:nvPicPr>
        <p:blipFill>
          <a:blip r:embed="rId2"/>
          <a:stretch>
            <a:fillRect/>
          </a:stretch>
        </p:blipFill>
        <p:spPr>
          <a:xfrm>
            <a:off x="160020" y="411480"/>
            <a:ext cx="4411980" cy="1975306"/>
          </a:xfrm>
          <a:prstGeom prst="rect">
            <a:avLst/>
          </a:prstGeom>
        </p:spPr>
      </p:pic>
      <p:pic>
        <p:nvPicPr>
          <p:cNvPr id="7" name="Picture 6">
            <a:extLst>
              <a:ext uri="{FF2B5EF4-FFF2-40B4-BE49-F238E27FC236}">
                <a16:creationId xmlns:a16="http://schemas.microsoft.com/office/drawing/2014/main" id="{44229F67-2F95-5D5D-1A88-B8930CEC42DE}"/>
              </a:ext>
            </a:extLst>
          </p:cNvPr>
          <p:cNvPicPr>
            <a:picLocks noChangeAspect="1"/>
          </p:cNvPicPr>
          <p:nvPr/>
        </p:nvPicPr>
        <p:blipFill>
          <a:blip r:embed="rId3"/>
          <a:stretch>
            <a:fillRect/>
          </a:stretch>
        </p:blipFill>
        <p:spPr>
          <a:xfrm>
            <a:off x="4655820" y="411480"/>
            <a:ext cx="4335780" cy="1975306"/>
          </a:xfrm>
          <a:prstGeom prst="rect">
            <a:avLst/>
          </a:prstGeom>
        </p:spPr>
      </p:pic>
      <p:pic>
        <p:nvPicPr>
          <p:cNvPr id="9" name="Picture 8">
            <a:extLst>
              <a:ext uri="{FF2B5EF4-FFF2-40B4-BE49-F238E27FC236}">
                <a16:creationId xmlns:a16="http://schemas.microsoft.com/office/drawing/2014/main" id="{754F510C-6081-C404-2D91-F0454CFFD420}"/>
              </a:ext>
            </a:extLst>
          </p:cNvPr>
          <p:cNvPicPr>
            <a:picLocks noChangeAspect="1"/>
          </p:cNvPicPr>
          <p:nvPr/>
        </p:nvPicPr>
        <p:blipFill>
          <a:blip r:embed="rId4"/>
          <a:stretch>
            <a:fillRect/>
          </a:stretch>
        </p:blipFill>
        <p:spPr>
          <a:xfrm>
            <a:off x="1089660" y="2493466"/>
            <a:ext cx="6797040" cy="2571750"/>
          </a:xfrm>
          <a:prstGeom prst="rect">
            <a:avLst/>
          </a:prstGeom>
        </p:spPr>
      </p:pic>
    </p:spTree>
    <p:extLst>
      <p:ext uri="{BB962C8B-B14F-4D97-AF65-F5344CB8AC3E}">
        <p14:creationId xmlns:p14="http://schemas.microsoft.com/office/powerpoint/2010/main" val="3085668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27CF50-6F53-01F0-AD93-9C1235C2E42E}"/>
              </a:ext>
            </a:extLst>
          </p:cNvPr>
          <p:cNvPicPr>
            <a:picLocks noChangeAspect="1"/>
          </p:cNvPicPr>
          <p:nvPr/>
        </p:nvPicPr>
        <p:blipFill rotWithShape="1">
          <a:blip r:embed="rId2"/>
          <a:srcRect l="667"/>
          <a:stretch/>
        </p:blipFill>
        <p:spPr>
          <a:xfrm>
            <a:off x="1295400" y="80011"/>
            <a:ext cx="6431280" cy="2362200"/>
          </a:xfrm>
          <a:prstGeom prst="rect">
            <a:avLst/>
          </a:prstGeom>
        </p:spPr>
      </p:pic>
      <p:pic>
        <p:nvPicPr>
          <p:cNvPr id="7" name="Picture 6">
            <a:extLst>
              <a:ext uri="{FF2B5EF4-FFF2-40B4-BE49-F238E27FC236}">
                <a16:creationId xmlns:a16="http://schemas.microsoft.com/office/drawing/2014/main" id="{1D02A356-7C97-BCC5-732F-89267B8A8990}"/>
              </a:ext>
            </a:extLst>
          </p:cNvPr>
          <p:cNvPicPr>
            <a:picLocks noChangeAspect="1"/>
          </p:cNvPicPr>
          <p:nvPr/>
        </p:nvPicPr>
        <p:blipFill>
          <a:blip r:embed="rId3"/>
          <a:stretch>
            <a:fillRect/>
          </a:stretch>
        </p:blipFill>
        <p:spPr>
          <a:xfrm>
            <a:off x="1295400" y="2506980"/>
            <a:ext cx="6431280" cy="2556509"/>
          </a:xfrm>
          <a:prstGeom prst="rect">
            <a:avLst/>
          </a:prstGeom>
        </p:spPr>
      </p:pic>
    </p:spTree>
    <p:extLst>
      <p:ext uri="{BB962C8B-B14F-4D97-AF65-F5344CB8AC3E}">
        <p14:creationId xmlns:p14="http://schemas.microsoft.com/office/powerpoint/2010/main" val="1046473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E64846-F2E0-6AA0-3307-60F7877E713F}"/>
              </a:ext>
            </a:extLst>
          </p:cNvPr>
          <p:cNvSpPr txBox="1"/>
          <p:nvPr/>
        </p:nvSpPr>
        <p:spPr>
          <a:xfrm>
            <a:off x="190500" y="220980"/>
            <a:ext cx="8572500" cy="5078313"/>
          </a:xfrm>
          <a:prstGeom prst="rect">
            <a:avLst/>
          </a:prstGeom>
          <a:noFill/>
        </p:spPr>
        <p:txBody>
          <a:bodyPr wrap="square" rtlCol="0">
            <a:spAutoFit/>
          </a:bodyPr>
          <a:lstStyle/>
          <a:p>
            <a:r>
              <a:rPr lang="en-US" sz="1600" b="1"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Page Optimization Summary:</a:t>
            </a:r>
            <a:endParaRPr lang="en-IN" sz="16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r>
              <a:rPr lang="en-US"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endParaRPr lang="en-IN"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r>
              <a:rPr lang="en-US"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Some of the recommendations include:</a:t>
            </a:r>
            <a:endParaRPr lang="en-IN"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r>
              <a:rPr lang="en-US"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"Optimize for Core Web Vitals" under the "Usability" toggle, which indicates that improving the website's usability is a medium priority.</a:t>
            </a:r>
            <a:endParaRPr lang="en-IN"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r>
              <a:rPr lang="en-US"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"Set a mobile viewport" under the "Usability" toggle, which is also a medium priority.</a:t>
            </a:r>
            <a:endParaRPr lang="en-IN"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r>
              <a:rPr lang="en-US"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"Add Canonical Tag" under the "On-Page SEO" toggle, which is a medium priority as well.</a:t>
            </a:r>
            <a:endParaRPr lang="en-IN"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r>
              <a:rPr lang="en-US"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"Add H1 Header Tag" under the "On-Page SEO" toggle, which is a medium priority.</a:t>
            </a:r>
            <a:endParaRPr lang="en-IN"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r>
              <a:rPr lang="en-US"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"Make greater use of header tags" under the "On-Page SEO" toggle, which is a medium priority.</a:t>
            </a:r>
            <a:endParaRPr lang="en-IN"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effectLst/>
              <a:latin typeface="Calibri" panose="020F0502020204030204" pitchFamily="34" charset="0"/>
              <a:ea typeface="SimSun" panose="02010600030101010101" pitchFamily="2" charset="-122"/>
              <a:cs typeface="Times New Roman" panose="02020603050405020304" pitchFamily="18" charset="0"/>
            </a:endParaRPr>
          </a:p>
          <a:p>
            <a:r>
              <a:rPr lang="en-US" dirty="0">
                <a:effectLst/>
                <a:latin typeface="Calibri" panose="020F0502020204030204" pitchFamily="34" charset="0"/>
                <a:ea typeface="SimSun" panose="02010600030101010101" pitchFamily="2" charset="-122"/>
                <a:cs typeface="Times New Roman" panose="02020603050405020304" pitchFamily="18" charset="0"/>
              </a:rPr>
              <a:t>- "Optimize your images to reduce their file size" under the "Performance" toggle, which is a low priority.</a:t>
            </a:r>
            <a:endParaRPr lang="en-IN"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effectLst/>
              <a:latin typeface="Calibri" panose="020F0502020204030204" pitchFamily="34" charset="0"/>
              <a:ea typeface="SimSun" panose="02010600030101010101" pitchFamily="2" charset="-122"/>
              <a:cs typeface="Times New Roman" panose="02020603050405020304" pitchFamily="18" charset="0"/>
            </a:endParaRPr>
          </a:p>
          <a:p>
            <a:r>
              <a:rPr lang="en-US" dirty="0">
                <a:effectLst/>
                <a:latin typeface="Calibri" panose="020F0502020204030204" pitchFamily="34" charset="0"/>
                <a:ea typeface="SimSun" panose="02010600030101010101" pitchFamily="2" charset="-122"/>
                <a:cs typeface="Times New Roman" panose="02020603050405020304" pitchFamily="18" charset="0"/>
              </a:rPr>
              <a:t>- "Optimize your page for Mobile Page Speed Insights" under the "Usability" toggle, which is a low priority.</a:t>
            </a:r>
            <a:endParaRPr lang="en-IN" dirty="0">
              <a:effectLst/>
              <a:latin typeface="Calibri" panose="020F0502020204030204" pitchFamily="34" charset="0"/>
              <a:ea typeface="SimSun" panose="02010600030101010101" pitchFamily="2" charset="-122"/>
              <a:cs typeface="Times New Roman" panose="02020603050405020304" pitchFamily="18" charset="0"/>
            </a:endParaRPr>
          </a:p>
          <a:p>
            <a:r>
              <a:rPr lang="en-US" dirty="0">
                <a:effectLst/>
                <a:latin typeface="Calibri" panose="020F0502020204030204" pitchFamily="34" charset="0"/>
                <a:ea typeface="SimSun" panose="02010600030101010101" pitchFamily="2" charset="-122"/>
                <a:cs typeface="Times New Roman" panose="02020603050405020304" pitchFamily="18" charset="0"/>
              </a:rPr>
              <a:t>- "Optimize your page for Desktop Page Speed Insights" under the "Usability" toggle, which is a low priority.</a:t>
            </a:r>
            <a:endParaRPr lang="en-IN" dirty="0">
              <a:effectLst/>
              <a:latin typeface="Calibri" panose="020F0502020204030204" pitchFamily="34" charset="0"/>
              <a:ea typeface="SimSun" panose="02010600030101010101" pitchFamily="2" charset="-122"/>
              <a:cs typeface="Times New Roman" panose="02020603050405020304" pitchFamily="18" charset="0"/>
            </a:endParaRPr>
          </a:p>
          <a:p>
            <a:r>
              <a:rPr lang="en-US" dirty="0">
                <a:effectLst/>
                <a:latin typeface="Calibri" panose="020F0502020204030204" pitchFamily="34" charset="0"/>
                <a:ea typeface="SimSun" panose="02010600030101010101" pitchFamily="2" charset="-122"/>
                <a:cs typeface="Times New Roman" panose="02020603050405020304" pitchFamily="18" charset="0"/>
              </a:rPr>
              <a:t> </a:t>
            </a:r>
            <a:endParaRPr lang="en-IN" dirty="0">
              <a:effectLst/>
              <a:latin typeface="Calibri" panose="020F0502020204030204" pitchFamily="34" charset="0"/>
              <a:ea typeface="SimSun" panose="02010600030101010101" pitchFamily="2" charset="-122"/>
              <a:cs typeface="Times New Roman" panose="02020603050405020304" pitchFamily="18" charset="0"/>
            </a:endParaRPr>
          </a:p>
          <a:p>
            <a:r>
              <a:rPr lang="en-US" dirty="0">
                <a:effectLst/>
                <a:latin typeface="Calibri" panose="020F0502020204030204" pitchFamily="34" charset="0"/>
                <a:ea typeface="SimSun" panose="02010600030101010101" pitchFamily="2" charset="-122"/>
                <a:cs typeface="Times New Roman" panose="02020603050405020304" pitchFamily="18" charset="0"/>
              </a:rPr>
              <a:t>These recommendations provide guidance on how to improve the website's performance, usability, on-page SEO, and other aspects. The user can use these suggestions to enhance their website's functionality and optimize it for better performance.</a:t>
            </a:r>
            <a:endParaRPr lang="en-IN" dirty="0">
              <a:effectLst/>
              <a:latin typeface="Calibri" panose="020F0502020204030204" pitchFamily="34" charset="0"/>
              <a:ea typeface="SimSun" panose="02010600030101010101" pitchFamily="2" charset="-122"/>
              <a:cs typeface="Times New Roman" panose="02020603050405020304" pitchFamily="18" charset="0"/>
            </a:endParaRPr>
          </a:p>
          <a:p>
            <a:endParaRPr lang="en-IN" dirty="0"/>
          </a:p>
        </p:txBody>
      </p:sp>
    </p:spTree>
    <p:extLst>
      <p:ext uri="{BB962C8B-B14F-4D97-AF65-F5344CB8AC3E}">
        <p14:creationId xmlns:p14="http://schemas.microsoft.com/office/powerpoint/2010/main" val="2425515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C00003-767E-AAF7-6056-8E8EB1EE1D21}"/>
              </a:ext>
            </a:extLst>
          </p:cNvPr>
          <p:cNvSpPr txBox="1"/>
          <p:nvPr/>
        </p:nvSpPr>
        <p:spPr>
          <a:xfrm>
            <a:off x="289560" y="480060"/>
            <a:ext cx="8557260" cy="4308872"/>
          </a:xfrm>
          <a:prstGeom prst="rect">
            <a:avLst/>
          </a:prstGeom>
          <a:noFill/>
        </p:spPr>
        <p:txBody>
          <a:bodyPr wrap="square" rtlCol="0">
            <a:spAutoFit/>
          </a:bodyPr>
          <a:lstStyle/>
          <a:p>
            <a:r>
              <a:rPr lang="en-IN" sz="3200" dirty="0"/>
              <a:t>TEAM MEMBERS:</a:t>
            </a:r>
          </a:p>
          <a:p>
            <a:endParaRPr lang="en-IN" sz="3200" dirty="0"/>
          </a:p>
          <a:p>
            <a:r>
              <a:rPr lang="en-IN" sz="3000" dirty="0" err="1"/>
              <a:t>Kushwant</a:t>
            </a:r>
            <a:r>
              <a:rPr lang="en-IN" sz="3000" dirty="0"/>
              <a:t> </a:t>
            </a:r>
            <a:r>
              <a:rPr lang="en-IN" sz="3000" dirty="0" err="1"/>
              <a:t>Geddada</a:t>
            </a:r>
            <a:r>
              <a:rPr lang="en-IN" sz="3000" dirty="0"/>
              <a:t> [Team Leader]</a:t>
            </a:r>
          </a:p>
          <a:p>
            <a:r>
              <a:rPr lang="en-IN" sz="3000" dirty="0"/>
              <a:t>Priyanka </a:t>
            </a:r>
            <a:r>
              <a:rPr lang="en-IN" sz="3000" dirty="0" err="1"/>
              <a:t>Kannepalli</a:t>
            </a:r>
            <a:r>
              <a:rPr lang="en-IN" sz="3000" dirty="0"/>
              <a:t> </a:t>
            </a:r>
          </a:p>
          <a:p>
            <a:r>
              <a:rPr lang="en-IN" sz="3000" dirty="0" err="1"/>
              <a:t>Korada</a:t>
            </a:r>
            <a:r>
              <a:rPr lang="en-IN" sz="3000" dirty="0"/>
              <a:t> Aashik</a:t>
            </a:r>
          </a:p>
          <a:p>
            <a:r>
              <a:rPr lang="en-IN" sz="3000" dirty="0"/>
              <a:t>Khaja Kausar</a:t>
            </a:r>
          </a:p>
          <a:p>
            <a:r>
              <a:rPr lang="en-IN" sz="3000" dirty="0" err="1"/>
              <a:t>Kandipilli</a:t>
            </a:r>
            <a:r>
              <a:rPr lang="en-IN" sz="3000" dirty="0"/>
              <a:t> Triveni</a:t>
            </a:r>
          </a:p>
          <a:p>
            <a:endParaRPr lang="en-IN" sz="3000" dirty="0"/>
          </a:p>
          <a:p>
            <a:endParaRPr lang="en-IN" sz="3000" dirty="0"/>
          </a:p>
        </p:txBody>
      </p:sp>
    </p:spTree>
    <p:extLst>
      <p:ext uri="{BB962C8B-B14F-4D97-AF65-F5344CB8AC3E}">
        <p14:creationId xmlns:p14="http://schemas.microsoft.com/office/powerpoint/2010/main" val="1893435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p:nvPr/>
        </p:nvSpPr>
        <p:spPr>
          <a:xfrm>
            <a:off x="766950" y="511168"/>
            <a:ext cx="7610100" cy="52088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chemeClr val="tx1"/>
                </a:solidFill>
              </a:rPr>
              <a:t>Part 3: Content Ideas and Marketing Strategies</a:t>
            </a:r>
            <a:endParaRPr sz="1900" dirty="0">
              <a:solidFill>
                <a:schemeClr val="tx1"/>
              </a:solidFill>
            </a:endParaRPr>
          </a:p>
        </p:txBody>
      </p:sp>
      <p:sp>
        <p:nvSpPr>
          <p:cNvPr id="98" name="Google Shape;98;p20"/>
          <p:cNvSpPr txBox="1"/>
          <p:nvPr/>
        </p:nvSpPr>
        <p:spPr>
          <a:xfrm>
            <a:off x="383400" y="1486175"/>
            <a:ext cx="8377200" cy="3416290"/>
          </a:xfrm>
          <a:prstGeom prst="rect">
            <a:avLst/>
          </a:prstGeom>
          <a:noFill/>
          <a:ln>
            <a:noFill/>
          </a:ln>
        </p:spPr>
        <p:txBody>
          <a:bodyPr spcFirstLastPara="1" wrap="square" lIns="91425" tIns="91425" rIns="91425" bIns="91425" anchor="t" anchorCtr="0">
            <a:spAutoFit/>
          </a:bodyPr>
          <a:lstStyle/>
          <a:p>
            <a:pPr marL="139700" lvl="0" algn="l" rtl="0">
              <a:spcBef>
                <a:spcPts val="0"/>
              </a:spcBef>
              <a:spcAft>
                <a:spcPts val="0"/>
              </a:spcAft>
              <a:buSzPts val="1400"/>
            </a:pPr>
            <a:r>
              <a:rPr lang="en-IN" b="1" dirty="0">
                <a:solidFill>
                  <a:schemeClr val="tx1"/>
                </a:solidFill>
              </a:rPr>
              <a:t>Content Idea Generation and strategy:</a:t>
            </a:r>
          </a:p>
          <a:p>
            <a:pPr marL="139700" lvl="0" algn="l" rtl="0">
              <a:spcBef>
                <a:spcPts val="0"/>
              </a:spcBef>
              <a:spcAft>
                <a:spcPts val="0"/>
              </a:spcAft>
              <a:buSzPts val="1400"/>
            </a:pPr>
            <a:endParaRPr lang="en-IN" b="1" dirty="0">
              <a:solidFill>
                <a:schemeClr val="tx1"/>
              </a:solidFill>
            </a:endParaRPr>
          </a:p>
          <a:p>
            <a:pPr marL="139700" lvl="0" algn="l" rtl="0">
              <a:spcBef>
                <a:spcPts val="0"/>
              </a:spcBef>
              <a:spcAft>
                <a:spcPts val="0"/>
              </a:spcAft>
              <a:buSzPts val="1400"/>
            </a:pPr>
            <a:r>
              <a:rPr lang="en-IN" dirty="0">
                <a:solidFill>
                  <a:schemeClr val="tx1"/>
                </a:solidFill>
              </a:rPr>
              <a:t>A content calendar has been created that shows the events and campaigns that company will follow through the entire month of August in which a few promotional campaigns were followed through Instagram stories, post promotions, reels, e-mail campaigns, etc.</a:t>
            </a:r>
          </a:p>
          <a:p>
            <a:pPr marL="139700" lvl="0" algn="l" rtl="0">
              <a:spcBef>
                <a:spcPts val="0"/>
              </a:spcBef>
              <a:spcAft>
                <a:spcPts val="0"/>
              </a:spcAft>
              <a:buSzPts val="1400"/>
            </a:pPr>
            <a:endParaRPr lang="en-IN" dirty="0">
              <a:solidFill>
                <a:schemeClr val="tx1"/>
              </a:solidFill>
            </a:endParaRPr>
          </a:p>
          <a:p>
            <a:pPr marL="139700" lvl="0" algn="l" rtl="0">
              <a:spcBef>
                <a:spcPts val="0"/>
              </a:spcBef>
              <a:spcAft>
                <a:spcPts val="0"/>
              </a:spcAft>
              <a:buSzPts val="1400"/>
            </a:pPr>
            <a:endParaRPr lang="en-IN" b="1" dirty="0"/>
          </a:p>
          <a:p>
            <a:pPr marL="139700" lvl="0" algn="l" rtl="0">
              <a:spcBef>
                <a:spcPts val="0"/>
              </a:spcBef>
              <a:spcAft>
                <a:spcPts val="0"/>
              </a:spcAft>
              <a:buSzPts val="1400"/>
            </a:pPr>
            <a:r>
              <a:rPr lang="en-IN" b="1" dirty="0"/>
              <a:t>Objectives:</a:t>
            </a:r>
          </a:p>
          <a:p>
            <a:pPr marL="139700" lvl="0" algn="l" rtl="0">
              <a:spcBef>
                <a:spcPts val="0"/>
              </a:spcBef>
              <a:spcAft>
                <a:spcPts val="0"/>
              </a:spcAft>
              <a:buSzPts val="1400"/>
            </a:pPr>
            <a:endParaRPr lang="en-IN" b="1" dirty="0"/>
          </a:p>
          <a:p>
            <a:pPr marL="425450" lvl="0" indent="-285750" algn="l" rtl="0">
              <a:spcBef>
                <a:spcPts val="0"/>
              </a:spcBef>
              <a:spcAft>
                <a:spcPts val="0"/>
              </a:spcAft>
              <a:buSzPts val="1400"/>
              <a:buFont typeface="Arial" panose="020B0604020202020204" pitchFamily="34" charset="0"/>
              <a:buChar char="•"/>
            </a:pPr>
            <a:r>
              <a:rPr lang="en-IN" dirty="0"/>
              <a:t>Consistency</a:t>
            </a:r>
          </a:p>
          <a:p>
            <a:pPr marL="425450" lvl="0" indent="-285750" algn="l" rtl="0">
              <a:spcBef>
                <a:spcPts val="0"/>
              </a:spcBef>
              <a:spcAft>
                <a:spcPts val="0"/>
              </a:spcAft>
              <a:buSzPts val="1400"/>
              <a:buFont typeface="Arial" panose="020B0604020202020204" pitchFamily="34" charset="0"/>
              <a:buChar char="•"/>
            </a:pPr>
            <a:r>
              <a:rPr lang="en-IN" dirty="0"/>
              <a:t>Planned schedule</a:t>
            </a:r>
          </a:p>
          <a:p>
            <a:pPr marL="425450" lvl="0" indent="-285750" algn="l" rtl="0">
              <a:spcBef>
                <a:spcPts val="0"/>
              </a:spcBef>
              <a:spcAft>
                <a:spcPts val="0"/>
              </a:spcAft>
              <a:buSzPts val="1400"/>
              <a:buFont typeface="Arial" panose="020B0604020202020204" pitchFamily="34" charset="0"/>
              <a:buChar char="•"/>
            </a:pPr>
            <a:r>
              <a:rPr lang="en-IN" dirty="0"/>
              <a:t>Time management</a:t>
            </a:r>
          </a:p>
          <a:p>
            <a:pPr marL="425450" lvl="0" indent="-285750" algn="l" rtl="0">
              <a:spcBef>
                <a:spcPts val="0"/>
              </a:spcBef>
              <a:spcAft>
                <a:spcPts val="0"/>
              </a:spcAft>
              <a:buSzPts val="1400"/>
              <a:buFont typeface="Arial" panose="020B0604020202020204" pitchFamily="34" charset="0"/>
              <a:buChar char="•"/>
            </a:pPr>
            <a:r>
              <a:rPr lang="en-IN" dirty="0"/>
              <a:t>Improved interpersonal skills</a:t>
            </a:r>
          </a:p>
          <a:p>
            <a:pPr marL="425450" lvl="0" indent="-285750" algn="l" rtl="0">
              <a:spcBef>
                <a:spcPts val="0"/>
              </a:spcBef>
              <a:spcAft>
                <a:spcPts val="0"/>
              </a:spcAft>
              <a:buSzPts val="1400"/>
              <a:buFont typeface="Arial" panose="020B0604020202020204" pitchFamily="34" charset="0"/>
              <a:buChar char="•"/>
            </a:pPr>
            <a:r>
              <a:rPr lang="en-IN" dirty="0"/>
              <a:t>Content variation</a:t>
            </a:r>
          </a:p>
          <a:p>
            <a:pPr marL="139700" lvl="0" algn="l" rtl="0">
              <a:spcBef>
                <a:spcPts val="0"/>
              </a:spcBef>
              <a:spcAft>
                <a:spcPts val="0"/>
              </a:spcAft>
              <a:buSzPts val="1400"/>
            </a:pP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p:nvPr/>
        </p:nvSpPr>
        <p:spPr>
          <a:xfrm>
            <a:off x="694378" y="112025"/>
            <a:ext cx="7610100" cy="52088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chemeClr val="tx1"/>
                </a:solidFill>
              </a:rPr>
              <a:t>Part 3: Content Ideas and Marketing Strategies</a:t>
            </a:r>
            <a:endParaRPr sz="1900" dirty="0">
              <a:solidFill>
                <a:schemeClr val="tx1"/>
              </a:solidFill>
            </a:endParaRPr>
          </a:p>
        </p:txBody>
      </p:sp>
      <p:pic>
        <p:nvPicPr>
          <p:cNvPr id="3" name="Picture 2">
            <a:extLst>
              <a:ext uri="{FF2B5EF4-FFF2-40B4-BE49-F238E27FC236}">
                <a16:creationId xmlns:a16="http://schemas.microsoft.com/office/drawing/2014/main" id="{725BF4F4-F777-6AC8-00F5-B919E33B7AE7}"/>
              </a:ext>
            </a:extLst>
          </p:cNvPr>
          <p:cNvPicPr>
            <a:picLocks noChangeAspect="1"/>
          </p:cNvPicPr>
          <p:nvPr/>
        </p:nvPicPr>
        <p:blipFill>
          <a:blip r:embed="rId3"/>
          <a:stretch>
            <a:fillRect/>
          </a:stretch>
        </p:blipFill>
        <p:spPr>
          <a:xfrm>
            <a:off x="318770" y="696686"/>
            <a:ext cx="8520430" cy="420188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p:nvPr/>
        </p:nvSpPr>
        <p:spPr>
          <a:xfrm>
            <a:off x="181350" y="323700"/>
            <a:ext cx="8781300" cy="75094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600" b="1" dirty="0">
                <a:solidFill>
                  <a:schemeClr val="tx1"/>
                </a:solidFill>
              </a:rPr>
              <a:t>Part 4: Content Creation and Curation (Post creations, Designs/Video Editing, Ad Campaigns over Social Media and Email Ideation and Creation) </a:t>
            </a:r>
            <a:endParaRPr sz="1600" dirty="0">
              <a:solidFill>
                <a:schemeClr val="tx1"/>
              </a:solidFill>
            </a:endParaRPr>
          </a:p>
        </p:txBody>
      </p:sp>
      <p:sp>
        <p:nvSpPr>
          <p:cNvPr id="110" name="Google Shape;110;p22"/>
          <p:cNvSpPr txBox="1"/>
          <p:nvPr/>
        </p:nvSpPr>
        <p:spPr>
          <a:xfrm>
            <a:off x="478200" y="1392050"/>
            <a:ext cx="81876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solidFill>
                  <a:schemeClr val="tx1"/>
                </a:solidFill>
              </a:rPr>
              <a:t>Post Creation: </a:t>
            </a:r>
            <a:endParaRPr b="1" dirty="0">
              <a:solidFill>
                <a:schemeClr val="tx1"/>
              </a:solidFill>
            </a:endParaRPr>
          </a:p>
          <a:p>
            <a:pPr marL="457200" lvl="0" indent="-317500" algn="l" rtl="0">
              <a:spcBef>
                <a:spcPts val="0"/>
              </a:spcBef>
              <a:spcAft>
                <a:spcPts val="0"/>
              </a:spcAft>
              <a:buSzPts val="1400"/>
              <a:buChar char="●"/>
            </a:pPr>
            <a:r>
              <a:rPr lang="en-GB" b="1" dirty="0">
                <a:solidFill>
                  <a:schemeClr val="tx1"/>
                </a:solidFill>
              </a:rPr>
              <a:t>Select Content Categories:</a:t>
            </a:r>
            <a:r>
              <a:rPr lang="en-GB" dirty="0">
                <a:solidFill>
                  <a:schemeClr val="tx1"/>
                </a:solidFill>
              </a:rPr>
              <a:t> Identify three different content formats relevant to the chosen topic or industry. Research and Brainstorm: Research trending topics, industry news, or audience interests within each category. Brainstorm ideas for social media posts that align with each category. Do note that 1 content format has to be video and additionally 3 stories/status are to be created. </a:t>
            </a:r>
            <a:endParaRPr dirty="0">
              <a:solidFill>
                <a:schemeClr val="tx1"/>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GB" b="1" dirty="0"/>
              <a:t>Format 1: </a:t>
            </a:r>
            <a:r>
              <a:rPr lang="en-GB" dirty="0"/>
              <a:t>Instagram Story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b="1" dirty="0">
                <a:solidFill>
                  <a:schemeClr val="dk1"/>
                </a:solidFill>
              </a:rPr>
              <a:t>Format</a:t>
            </a:r>
            <a:r>
              <a:rPr lang="en-GB" b="1" dirty="0"/>
              <a:t> 2:</a:t>
            </a:r>
            <a:r>
              <a:rPr lang="en-GB" dirty="0"/>
              <a:t> Designs/ Video Editing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b="1" dirty="0">
                <a:solidFill>
                  <a:schemeClr val="dk1"/>
                </a:solidFill>
              </a:rPr>
              <a:t>Format</a:t>
            </a:r>
            <a:r>
              <a:rPr lang="en-GB" b="1" dirty="0"/>
              <a:t> 3:</a:t>
            </a:r>
            <a:r>
              <a:rPr lang="en-GB" dirty="0"/>
              <a:t> Facebook ad campaign</a:t>
            </a:r>
            <a:endParaRPr dirty="0"/>
          </a:p>
          <a:p>
            <a:pPr marL="457200" lvl="0" indent="0" algn="l" rtl="0">
              <a:spcBef>
                <a:spcPts val="0"/>
              </a:spcBef>
              <a:spcAft>
                <a:spcPts val="0"/>
              </a:spcAft>
              <a:buNone/>
            </a:pP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7" name="Google Shape;117;p23"/>
          <p:cNvSpPr txBox="1"/>
          <p:nvPr/>
        </p:nvSpPr>
        <p:spPr>
          <a:xfrm>
            <a:off x="181350" y="323700"/>
            <a:ext cx="8781300" cy="75094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600" b="1" dirty="0">
                <a:solidFill>
                  <a:schemeClr val="tx1"/>
                </a:solidFill>
              </a:rPr>
              <a:t>Part 4: Content Creation and Curation (Post creations, Designs/Video Editing, Ad Campaigns over Social Media and Email Ideation and Creation) </a:t>
            </a:r>
            <a:endParaRPr sz="1600" dirty="0">
              <a:solidFill>
                <a:schemeClr val="tx1"/>
              </a:solidFill>
            </a:endParaRPr>
          </a:p>
        </p:txBody>
      </p:sp>
      <p:pic>
        <p:nvPicPr>
          <p:cNvPr id="8" name="Picture 7">
            <a:extLst>
              <a:ext uri="{FF2B5EF4-FFF2-40B4-BE49-F238E27FC236}">
                <a16:creationId xmlns:a16="http://schemas.microsoft.com/office/drawing/2014/main" id="{DCEF94E1-FBCD-567D-07C0-361860FF6C97}"/>
              </a:ext>
            </a:extLst>
          </p:cNvPr>
          <p:cNvPicPr>
            <a:picLocks noChangeAspect="1"/>
          </p:cNvPicPr>
          <p:nvPr/>
        </p:nvPicPr>
        <p:blipFill rotWithShape="1">
          <a:blip r:embed="rId3"/>
          <a:srcRect l="1841" t="1287"/>
          <a:stretch/>
        </p:blipFill>
        <p:spPr>
          <a:xfrm>
            <a:off x="3439886" y="1248228"/>
            <a:ext cx="1817253" cy="3338285"/>
          </a:xfrm>
          <a:prstGeom prst="rect">
            <a:avLst/>
          </a:prstGeom>
        </p:spPr>
      </p:pic>
      <p:pic>
        <p:nvPicPr>
          <p:cNvPr id="10" name="Picture 9">
            <a:extLst>
              <a:ext uri="{FF2B5EF4-FFF2-40B4-BE49-F238E27FC236}">
                <a16:creationId xmlns:a16="http://schemas.microsoft.com/office/drawing/2014/main" id="{6768586A-D1CE-EB68-47C2-1B76477AF981}"/>
              </a:ext>
            </a:extLst>
          </p:cNvPr>
          <p:cNvPicPr>
            <a:picLocks noChangeAspect="1"/>
          </p:cNvPicPr>
          <p:nvPr/>
        </p:nvPicPr>
        <p:blipFill>
          <a:blip r:embed="rId4"/>
          <a:stretch>
            <a:fillRect/>
          </a:stretch>
        </p:blipFill>
        <p:spPr>
          <a:xfrm>
            <a:off x="6016171" y="1248229"/>
            <a:ext cx="2510609" cy="3338285"/>
          </a:xfrm>
          <a:prstGeom prst="rect">
            <a:avLst/>
          </a:prstGeom>
        </p:spPr>
      </p:pic>
      <p:pic>
        <p:nvPicPr>
          <p:cNvPr id="13" name="Picture 12">
            <a:extLst>
              <a:ext uri="{FF2B5EF4-FFF2-40B4-BE49-F238E27FC236}">
                <a16:creationId xmlns:a16="http://schemas.microsoft.com/office/drawing/2014/main" id="{3202A51C-125B-17A9-9C98-285F482AA99E}"/>
              </a:ext>
            </a:extLst>
          </p:cNvPr>
          <p:cNvPicPr>
            <a:picLocks noChangeAspect="1"/>
          </p:cNvPicPr>
          <p:nvPr/>
        </p:nvPicPr>
        <p:blipFill rotWithShape="1">
          <a:blip r:embed="rId5"/>
          <a:srcRect t="1753"/>
          <a:stretch/>
        </p:blipFill>
        <p:spPr>
          <a:xfrm>
            <a:off x="863600" y="1248228"/>
            <a:ext cx="1817254" cy="3338285"/>
          </a:xfrm>
          <a:prstGeom prst="rect">
            <a:avLst/>
          </a:prstGeom>
        </p:spPr>
      </p:pic>
      <p:sp>
        <p:nvSpPr>
          <p:cNvPr id="15" name="TextBox 14">
            <a:extLst>
              <a:ext uri="{FF2B5EF4-FFF2-40B4-BE49-F238E27FC236}">
                <a16:creationId xmlns:a16="http://schemas.microsoft.com/office/drawing/2014/main" id="{820694B2-56F8-2B8C-EA05-A806A531ECE4}"/>
              </a:ext>
            </a:extLst>
          </p:cNvPr>
          <p:cNvSpPr txBox="1"/>
          <p:nvPr/>
        </p:nvSpPr>
        <p:spPr>
          <a:xfrm>
            <a:off x="863600" y="4665911"/>
            <a:ext cx="1817254" cy="307777"/>
          </a:xfrm>
          <a:prstGeom prst="rect">
            <a:avLst/>
          </a:prstGeom>
          <a:noFill/>
        </p:spPr>
        <p:txBody>
          <a:bodyPr wrap="square" rtlCol="0">
            <a:spAutoFit/>
          </a:bodyPr>
          <a:lstStyle/>
          <a:p>
            <a:r>
              <a:rPr lang="en-IN" b="1" dirty="0"/>
              <a:t>Instagram page</a:t>
            </a:r>
          </a:p>
        </p:txBody>
      </p:sp>
      <p:sp>
        <p:nvSpPr>
          <p:cNvPr id="17" name="TextBox 16">
            <a:extLst>
              <a:ext uri="{FF2B5EF4-FFF2-40B4-BE49-F238E27FC236}">
                <a16:creationId xmlns:a16="http://schemas.microsoft.com/office/drawing/2014/main" id="{0C5EA335-1BC5-A44D-15A9-C3C0115A0D6E}"/>
              </a:ext>
            </a:extLst>
          </p:cNvPr>
          <p:cNvSpPr txBox="1"/>
          <p:nvPr/>
        </p:nvSpPr>
        <p:spPr>
          <a:xfrm>
            <a:off x="3439886" y="4620280"/>
            <a:ext cx="1817253" cy="523220"/>
          </a:xfrm>
          <a:prstGeom prst="rect">
            <a:avLst/>
          </a:prstGeom>
          <a:noFill/>
        </p:spPr>
        <p:txBody>
          <a:bodyPr wrap="square" rtlCol="0">
            <a:spAutoFit/>
          </a:bodyPr>
          <a:lstStyle/>
          <a:p>
            <a:r>
              <a:rPr lang="en-IN" b="1" dirty="0"/>
              <a:t>Instagram Story Poll</a:t>
            </a:r>
          </a:p>
        </p:txBody>
      </p:sp>
      <p:sp>
        <p:nvSpPr>
          <p:cNvPr id="18" name="TextBox 17">
            <a:extLst>
              <a:ext uri="{FF2B5EF4-FFF2-40B4-BE49-F238E27FC236}">
                <a16:creationId xmlns:a16="http://schemas.microsoft.com/office/drawing/2014/main" id="{CCA0F2EB-D1D0-FDE2-4268-A81A48F7CA5C}"/>
              </a:ext>
            </a:extLst>
          </p:cNvPr>
          <p:cNvSpPr txBox="1"/>
          <p:nvPr/>
        </p:nvSpPr>
        <p:spPr>
          <a:xfrm>
            <a:off x="6220940" y="4665910"/>
            <a:ext cx="2523995" cy="307777"/>
          </a:xfrm>
          <a:prstGeom prst="rect">
            <a:avLst/>
          </a:prstGeom>
          <a:noFill/>
        </p:spPr>
        <p:txBody>
          <a:bodyPr wrap="square" rtlCol="0">
            <a:spAutoFit/>
          </a:bodyPr>
          <a:lstStyle/>
          <a:p>
            <a:r>
              <a:rPr lang="en-IN" b="1" dirty="0"/>
              <a:t>Instagram post creation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3D4626-C726-8DF6-E8DF-65AADF5FC236}"/>
              </a:ext>
            </a:extLst>
          </p:cNvPr>
          <p:cNvSpPr>
            <a:spLocks noGrp="1"/>
          </p:cNvSpPr>
          <p:nvPr>
            <p:ph type="title"/>
          </p:nvPr>
        </p:nvSpPr>
        <p:spPr>
          <a:xfrm>
            <a:off x="296527" y="119348"/>
            <a:ext cx="8741002" cy="572700"/>
          </a:xfrm>
        </p:spPr>
        <p:txBody>
          <a:bodyPr>
            <a:noAutofit/>
          </a:bodyPr>
          <a:lstStyle/>
          <a:p>
            <a:r>
              <a:rPr lang="en-US" sz="1600" b="1" dirty="0">
                <a:solidFill>
                  <a:schemeClr val="tx1"/>
                </a:solidFill>
              </a:rPr>
              <a:t>Part 4: Content Creation and Curation (Post creations, Designs/Video Editing, Ad Campaigns over Social Media and Email Ideation and Creation) </a:t>
            </a:r>
            <a:br>
              <a:rPr lang="en-US" sz="1600" dirty="0">
                <a:solidFill>
                  <a:schemeClr val="tx1"/>
                </a:solidFill>
              </a:rPr>
            </a:br>
            <a:endParaRPr lang="en-IN" sz="1600" dirty="0">
              <a:solidFill>
                <a:schemeClr val="tx1"/>
              </a:solidFill>
            </a:endParaRPr>
          </a:p>
        </p:txBody>
      </p:sp>
      <p:sp>
        <p:nvSpPr>
          <p:cNvPr id="4" name="Text Placeholder 3">
            <a:extLst>
              <a:ext uri="{FF2B5EF4-FFF2-40B4-BE49-F238E27FC236}">
                <a16:creationId xmlns:a16="http://schemas.microsoft.com/office/drawing/2014/main" id="{433C1DAA-9E6A-4DDB-25D1-EC6F6F652A5B}"/>
              </a:ext>
            </a:extLst>
          </p:cNvPr>
          <p:cNvSpPr>
            <a:spLocks noGrp="1"/>
          </p:cNvSpPr>
          <p:nvPr>
            <p:ph type="body" idx="1"/>
          </p:nvPr>
        </p:nvSpPr>
        <p:spPr>
          <a:xfrm>
            <a:off x="311700" y="958241"/>
            <a:ext cx="3999900" cy="3447796"/>
          </a:xfrm>
        </p:spPr>
        <p:txBody>
          <a:bodyPr/>
          <a:lstStyle/>
          <a:p>
            <a:pPr marL="139700" indent="0">
              <a:buNone/>
            </a:pPr>
            <a:r>
              <a:rPr lang="en-IN" b="1" dirty="0">
                <a:solidFill>
                  <a:schemeClr val="tx1"/>
                </a:solidFill>
              </a:rPr>
              <a:t>Format 1: </a:t>
            </a:r>
            <a:r>
              <a:rPr lang="en-IN" dirty="0">
                <a:solidFill>
                  <a:schemeClr val="tx1"/>
                </a:solidFill>
              </a:rPr>
              <a:t>Instagram story and Post creation</a:t>
            </a:r>
          </a:p>
          <a:p>
            <a:pPr marL="139700" indent="0">
              <a:buNone/>
            </a:pPr>
            <a:endParaRPr lang="en-IN" dirty="0">
              <a:solidFill>
                <a:schemeClr val="tx1"/>
              </a:solidFill>
            </a:endParaRPr>
          </a:p>
          <a:p>
            <a:pPr marL="139700" indent="0">
              <a:buNone/>
            </a:pPr>
            <a:r>
              <a:rPr lang="en-IN" b="1" dirty="0">
                <a:solidFill>
                  <a:schemeClr val="tx1"/>
                </a:solidFill>
              </a:rPr>
              <a:t>Aim: </a:t>
            </a:r>
            <a:r>
              <a:rPr lang="en-IN" dirty="0">
                <a:solidFill>
                  <a:schemeClr val="tx1"/>
                </a:solidFill>
              </a:rPr>
              <a:t>To leverage customer engagement</a:t>
            </a:r>
          </a:p>
          <a:p>
            <a:pPr marL="139700" indent="0">
              <a:buNone/>
            </a:pPr>
            <a:endParaRPr lang="en-IN" b="1" dirty="0">
              <a:solidFill>
                <a:schemeClr val="tx1"/>
              </a:solidFill>
            </a:endParaRPr>
          </a:p>
          <a:p>
            <a:pPr marL="139700" indent="0">
              <a:buNone/>
            </a:pPr>
            <a:r>
              <a:rPr lang="en-IN" b="1" dirty="0">
                <a:solidFill>
                  <a:schemeClr val="tx1"/>
                </a:solidFill>
              </a:rPr>
              <a:t>Idea: </a:t>
            </a:r>
            <a:r>
              <a:rPr lang="en-IN" dirty="0">
                <a:solidFill>
                  <a:schemeClr val="tx1"/>
                </a:solidFill>
              </a:rPr>
              <a:t>To increase customer base by posting relevant and informative content about </a:t>
            </a:r>
            <a:r>
              <a:rPr lang="en-IN" dirty="0" err="1">
                <a:solidFill>
                  <a:schemeClr val="tx1"/>
                </a:solidFill>
              </a:rPr>
              <a:t>Sunfeast</a:t>
            </a:r>
            <a:r>
              <a:rPr lang="en-IN" dirty="0">
                <a:solidFill>
                  <a:schemeClr val="tx1"/>
                </a:solidFill>
              </a:rPr>
              <a:t>.</a:t>
            </a:r>
          </a:p>
          <a:p>
            <a:pPr marL="139700" indent="0">
              <a:buNone/>
            </a:pPr>
            <a:endParaRPr lang="en-IN" b="1" dirty="0">
              <a:solidFill>
                <a:schemeClr val="tx1"/>
              </a:solidFill>
            </a:endParaRPr>
          </a:p>
          <a:p>
            <a:pPr marL="139700" indent="0">
              <a:buNone/>
            </a:pPr>
            <a:r>
              <a:rPr lang="en-IN" b="1" dirty="0">
                <a:solidFill>
                  <a:schemeClr val="tx1"/>
                </a:solidFill>
              </a:rPr>
              <a:t>Link: </a:t>
            </a:r>
            <a:r>
              <a:rPr lang="en-IN" b="1" dirty="0">
                <a:solidFill>
                  <a:schemeClr val="accent1">
                    <a:lumMod val="50000"/>
                  </a:schemeClr>
                </a:solidFill>
                <a:hlinkClick r:id="rId2">
                  <a:extLst>
                    <a:ext uri="{A12FA001-AC4F-418D-AE19-62706E023703}">
                      <ahyp:hlinkClr xmlns:ahyp="http://schemas.microsoft.com/office/drawing/2018/hyperlinkcolor" val="tx"/>
                    </a:ext>
                  </a:extLst>
                </a:hlinkClick>
              </a:rPr>
              <a:t>Click Here</a:t>
            </a:r>
            <a:endParaRPr lang="en-IN" b="1" dirty="0">
              <a:solidFill>
                <a:schemeClr val="accent1">
                  <a:lumMod val="50000"/>
                </a:schemeClr>
              </a:solidFill>
            </a:endParaRPr>
          </a:p>
        </p:txBody>
      </p:sp>
      <p:sp>
        <p:nvSpPr>
          <p:cNvPr id="5" name="Text Placeholder 4">
            <a:extLst>
              <a:ext uri="{FF2B5EF4-FFF2-40B4-BE49-F238E27FC236}">
                <a16:creationId xmlns:a16="http://schemas.microsoft.com/office/drawing/2014/main" id="{9029D986-6E61-65D2-0243-6EC828901198}"/>
              </a:ext>
            </a:extLst>
          </p:cNvPr>
          <p:cNvSpPr>
            <a:spLocks noGrp="1"/>
          </p:cNvSpPr>
          <p:nvPr>
            <p:ph type="body" idx="2"/>
          </p:nvPr>
        </p:nvSpPr>
        <p:spPr>
          <a:xfrm>
            <a:off x="4107180" y="737463"/>
            <a:ext cx="4725120" cy="4286690"/>
          </a:xfrm>
        </p:spPr>
        <p:txBody>
          <a:bodyPr>
            <a:noAutofit/>
          </a:bodyPr>
          <a:lstStyle/>
          <a:p>
            <a:pPr marL="139700" indent="0">
              <a:buNone/>
            </a:pPr>
            <a:r>
              <a:rPr lang="en-IN" sz="1200" b="1" dirty="0">
                <a:solidFill>
                  <a:schemeClr val="tx1"/>
                </a:solidFill>
              </a:rPr>
              <a:t>Significance of Instagram Story and Post creation: </a:t>
            </a:r>
          </a:p>
          <a:p>
            <a:pPr marL="139700" indent="0">
              <a:buNone/>
            </a:pPr>
            <a:endParaRPr lang="en-IN" sz="1200" b="1" dirty="0">
              <a:solidFill>
                <a:schemeClr val="tx1"/>
              </a:solidFill>
            </a:endParaRPr>
          </a:p>
          <a:p>
            <a:pPr marL="139700" indent="0">
              <a:buNone/>
            </a:pPr>
            <a:r>
              <a:rPr lang="en-US" sz="1200" dirty="0">
                <a:solidFill>
                  <a:schemeClr val="tx1"/>
                </a:solidFill>
              </a:rPr>
              <a:t>1. </a:t>
            </a:r>
            <a:r>
              <a:rPr lang="en-US" sz="1200" b="1" dirty="0">
                <a:solidFill>
                  <a:schemeClr val="tx1"/>
                </a:solidFill>
              </a:rPr>
              <a:t>Increased brand awareness: </a:t>
            </a:r>
            <a:r>
              <a:rPr lang="en-US" sz="1200" dirty="0">
                <a:solidFill>
                  <a:schemeClr val="tx1"/>
                </a:solidFill>
              </a:rPr>
              <a:t>Instagram has over 1 billion active users, making it an excellent platform to reach a large audience and increase brand visibility.</a:t>
            </a:r>
          </a:p>
          <a:p>
            <a:pPr marL="139700" indent="0">
              <a:buNone/>
            </a:pPr>
            <a:r>
              <a:rPr lang="en-US" sz="1200" dirty="0">
                <a:solidFill>
                  <a:schemeClr val="tx1"/>
                </a:solidFill>
              </a:rPr>
              <a:t>2.</a:t>
            </a:r>
            <a:r>
              <a:rPr lang="en-US" sz="1200" b="1" dirty="0">
                <a:solidFill>
                  <a:schemeClr val="tx1"/>
                </a:solidFill>
              </a:rPr>
              <a:t> Enhanced engagement: </a:t>
            </a:r>
            <a:r>
              <a:rPr lang="en-US" sz="1200" dirty="0">
                <a:solidFill>
                  <a:schemeClr val="tx1"/>
                </a:solidFill>
              </a:rPr>
              <a:t>Instagram allows businesses to interact with their followers through likes, comments, and direct messages, fostering engagement and building stronger relationships with customers.</a:t>
            </a:r>
          </a:p>
          <a:p>
            <a:pPr marL="139700" indent="0">
              <a:buNone/>
            </a:pPr>
            <a:r>
              <a:rPr lang="en-US" sz="1200" dirty="0">
                <a:solidFill>
                  <a:schemeClr val="tx1"/>
                </a:solidFill>
              </a:rPr>
              <a:t>3. </a:t>
            </a:r>
            <a:r>
              <a:rPr lang="en-US" sz="1200" b="1" dirty="0">
                <a:solidFill>
                  <a:schemeClr val="tx1"/>
                </a:solidFill>
              </a:rPr>
              <a:t>Targeted advertising: </a:t>
            </a:r>
            <a:r>
              <a:rPr lang="en-US" sz="1200" dirty="0">
                <a:solidFill>
                  <a:schemeClr val="tx1"/>
                </a:solidFill>
              </a:rPr>
              <a:t>Instagram’s advertising platform allows businesses to target specific audiences based on demographics, interests, behaviors, and more, increasing the chances of reaching potential customers.</a:t>
            </a:r>
          </a:p>
          <a:p>
            <a:pPr marL="139700" indent="0">
              <a:lnSpc>
                <a:spcPct val="120000"/>
              </a:lnSpc>
              <a:buNone/>
            </a:pPr>
            <a:r>
              <a:rPr lang="en-US" sz="1200" dirty="0">
                <a:solidFill>
                  <a:schemeClr val="tx1"/>
                </a:solidFill>
              </a:rPr>
              <a:t>4. </a:t>
            </a:r>
            <a:r>
              <a:rPr lang="en-US" sz="1200" b="1" dirty="0">
                <a:solidFill>
                  <a:schemeClr val="tx1"/>
                </a:solidFill>
              </a:rPr>
              <a:t>Visual storytelling: </a:t>
            </a:r>
            <a:r>
              <a:rPr lang="en-US" sz="1200" dirty="0">
                <a:solidFill>
                  <a:schemeClr val="tx1"/>
                </a:solidFill>
              </a:rPr>
              <a:t>Instagram is a visual platform, making it an ideal place for businesses to showcase their brand story through visually appealing content.</a:t>
            </a:r>
          </a:p>
          <a:p>
            <a:pPr marL="139700" indent="0">
              <a:buNone/>
            </a:pPr>
            <a:r>
              <a:rPr lang="en-US" sz="1200" dirty="0">
                <a:solidFill>
                  <a:schemeClr val="tx1"/>
                </a:solidFill>
              </a:rPr>
              <a:t>5. </a:t>
            </a:r>
            <a:r>
              <a:rPr lang="en-US" sz="1200" b="1" dirty="0">
                <a:solidFill>
                  <a:schemeClr val="tx1"/>
                </a:solidFill>
              </a:rPr>
              <a:t>E-commerce integration: </a:t>
            </a:r>
            <a:r>
              <a:rPr lang="en-US" sz="1200" dirty="0">
                <a:solidFill>
                  <a:schemeClr val="tx1"/>
                </a:solidFill>
              </a:rPr>
              <a:t>Instagram offers various features, such as product tags and shoppable posts, that allow businesses to sell products directly on the platform, simplifying the purchasing process for customers.</a:t>
            </a:r>
            <a:endParaRPr lang="en-IN" sz="1200" dirty="0">
              <a:solidFill>
                <a:schemeClr val="tx1"/>
              </a:solidFill>
            </a:endParaRPr>
          </a:p>
        </p:txBody>
      </p:sp>
    </p:spTree>
    <p:extLst>
      <p:ext uri="{BB962C8B-B14F-4D97-AF65-F5344CB8AC3E}">
        <p14:creationId xmlns:p14="http://schemas.microsoft.com/office/powerpoint/2010/main" val="3214687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p:nvPr/>
        </p:nvSpPr>
        <p:spPr>
          <a:xfrm>
            <a:off x="181350" y="145834"/>
            <a:ext cx="8781300" cy="75094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600" b="1" dirty="0">
                <a:solidFill>
                  <a:schemeClr val="tx1"/>
                </a:solidFill>
              </a:rPr>
              <a:t>Part 4: Content Creation and Curation (Post creations, Designs/Video Editing, Ad Campaigns over Social Media and Email Ideation and Creation) </a:t>
            </a:r>
            <a:endParaRPr sz="1600" dirty="0">
              <a:solidFill>
                <a:schemeClr val="tx1"/>
              </a:solidFill>
            </a:endParaRPr>
          </a:p>
        </p:txBody>
      </p:sp>
      <p:sp>
        <p:nvSpPr>
          <p:cNvPr id="3" name="TextBox 2">
            <a:extLst>
              <a:ext uri="{FF2B5EF4-FFF2-40B4-BE49-F238E27FC236}">
                <a16:creationId xmlns:a16="http://schemas.microsoft.com/office/drawing/2014/main" id="{D508B654-BE9A-950E-1B2C-10FF27400FA5}"/>
              </a:ext>
            </a:extLst>
          </p:cNvPr>
          <p:cNvSpPr txBox="1"/>
          <p:nvPr/>
        </p:nvSpPr>
        <p:spPr>
          <a:xfrm>
            <a:off x="356157" y="811905"/>
            <a:ext cx="5084523" cy="4185761"/>
          </a:xfrm>
          <a:prstGeom prst="rect">
            <a:avLst/>
          </a:prstGeom>
          <a:noFill/>
        </p:spPr>
        <p:txBody>
          <a:bodyPr wrap="square" rtlCol="0">
            <a:spAutoFit/>
          </a:bodyPr>
          <a:lstStyle/>
          <a:p>
            <a:r>
              <a:rPr lang="en-IN" b="1" dirty="0">
                <a:solidFill>
                  <a:schemeClr val="tx1"/>
                </a:solidFill>
              </a:rPr>
              <a:t>Format 2:</a:t>
            </a:r>
            <a:r>
              <a:rPr lang="en-IN" dirty="0">
                <a:solidFill>
                  <a:schemeClr val="tx1"/>
                </a:solidFill>
              </a:rPr>
              <a:t> Design and Video Editing</a:t>
            </a:r>
          </a:p>
          <a:p>
            <a:endParaRPr lang="en-IN" dirty="0">
              <a:solidFill>
                <a:schemeClr val="tx1"/>
              </a:solidFill>
            </a:endParaRPr>
          </a:p>
          <a:p>
            <a:r>
              <a:rPr lang="en-IN" b="1" dirty="0">
                <a:solidFill>
                  <a:schemeClr val="tx1"/>
                </a:solidFill>
              </a:rPr>
              <a:t>Aim: </a:t>
            </a:r>
            <a:r>
              <a:rPr lang="en-IN" dirty="0">
                <a:solidFill>
                  <a:schemeClr val="tx1"/>
                </a:solidFill>
              </a:rPr>
              <a:t>To Increase </a:t>
            </a:r>
            <a:r>
              <a:rPr lang="en-IN" dirty="0" err="1">
                <a:solidFill>
                  <a:schemeClr val="tx1"/>
                </a:solidFill>
              </a:rPr>
              <a:t>Sunfeast</a:t>
            </a:r>
            <a:r>
              <a:rPr lang="en-IN" dirty="0">
                <a:solidFill>
                  <a:schemeClr val="tx1"/>
                </a:solidFill>
              </a:rPr>
              <a:t> Brand Endorsement</a:t>
            </a:r>
          </a:p>
          <a:p>
            <a:endParaRPr lang="en-IN" dirty="0">
              <a:solidFill>
                <a:schemeClr val="tx1"/>
              </a:solidFill>
            </a:endParaRPr>
          </a:p>
          <a:p>
            <a:r>
              <a:rPr lang="en-IN" b="1" dirty="0">
                <a:solidFill>
                  <a:schemeClr val="tx1"/>
                </a:solidFill>
              </a:rPr>
              <a:t>Date:</a:t>
            </a:r>
            <a:r>
              <a:rPr lang="en-IN" dirty="0">
                <a:solidFill>
                  <a:schemeClr val="tx1"/>
                </a:solidFill>
              </a:rPr>
              <a:t> 2</a:t>
            </a:r>
            <a:r>
              <a:rPr lang="en-IN" baseline="30000" dirty="0">
                <a:solidFill>
                  <a:schemeClr val="tx1"/>
                </a:solidFill>
              </a:rPr>
              <a:t>nd</a:t>
            </a:r>
            <a:r>
              <a:rPr lang="en-IN" dirty="0">
                <a:solidFill>
                  <a:schemeClr val="tx1"/>
                </a:solidFill>
              </a:rPr>
              <a:t> August, 2023</a:t>
            </a:r>
          </a:p>
          <a:p>
            <a:endParaRPr lang="en-IN" dirty="0">
              <a:solidFill>
                <a:schemeClr val="tx1"/>
              </a:solidFill>
            </a:endParaRPr>
          </a:p>
          <a:p>
            <a:r>
              <a:rPr lang="en-IN" b="1" dirty="0">
                <a:solidFill>
                  <a:schemeClr val="tx1"/>
                </a:solidFill>
              </a:rPr>
              <a:t>Idea:</a:t>
            </a:r>
            <a:r>
              <a:rPr lang="en-IN" dirty="0">
                <a:solidFill>
                  <a:schemeClr val="tx1"/>
                </a:solidFill>
              </a:rPr>
              <a:t> </a:t>
            </a:r>
            <a:r>
              <a:rPr lang="en-IN" dirty="0" err="1">
                <a:solidFill>
                  <a:schemeClr val="tx1"/>
                </a:solidFill>
              </a:rPr>
              <a:t>Sunfeast</a:t>
            </a:r>
            <a:r>
              <a:rPr lang="en-IN" dirty="0">
                <a:solidFill>
                  <a:schemeClr val="tx1"/>
                </a:solidFill>
              </a:rPr>
              <a:t> Company has introduced it’s latest product line and we made a video promoting the sale of the various latest products on the occasion of it’s 20</a:t>
            </a:r>
            <a:r>
              <a:rPr lang="en-IN" baseline="30000" dirty="0">
                <a:solidFill>
                  <a:schemeClr val="tx1"/>
                </a:solidFill>
              </a:rPr>
              <a:t>th</a:t>
            </a:r>
            <a:r>
              <a:rPr lang="en-IN" dirty="0">
                <a:solidFill>
                  <a:schemeClr val="tx1"/>
                </a:solidFill>
              </a:rPr>
              <a:t> Anniversary offers.</a:t>
            </a:r>
          </a:p>
          <a:p>
            <a:endParaRPr lang="en-IN" dirty="0">
              <a:solidFill>
                <a:schemeClr val="tx1"/>
              </a:solidFill>
            </a:endParaRPr>
          </a:p>
          <a:p>
            <a:r>
              <a:rPr lang="en-IN" b="1" dirty="0">
                <a:solidFill>
                  <a:schemeClr val="tx1"/>
                </a:solidFill>
              </a:rPr>
              <a:t>Topic:</a:t>
            </a:r>
            <a:r>
              <a:rPr lang="en-IN" dirty="0">
                <a:solidFill>
                  <a:schemeClr val="tx1"/>
                </a:solidFill>
              </a:rPr>
              <a:t> </a:t>
            </a:r>
            <a:r>
              <a:rPr lang="en-IN" dirty="0" err="1">
                <a:solidFill>
                  <a:schemeClr val="tx1"/>
                </a:solidFill>
              </a:rPr>
              <a:t>Sunfeast</a:t>
            </a:r>
            <a:r>
              <a:rPr lang="en-IN" dirty="0">
                <a:solidFill>
                  <a:schemeClr val="tx1"/>
                </a:solidFill>
              </a:rPr>
              <a:t> 20</a:t>
            </a:r>
            <a:r>
              <a:rPr lang="en-IN" baseline="30000" dirty="0">
                <a:solidFill>
                  <a:schemeClr val="tx1"/>
                </a:solidFill>
              </a:rPr>
              <a:t>th</a:t>
            </a:r>
            <a:r>
              <a:rPr lang="en-IN" dirty="0">
                <a:solidFill>
                  <a:schemeClr val="tx1"/>
                </a:solidFill>
              </a:rPr>
              <a:t> Anniversary Offer</a:t>
            </a:r>
          </a:p>
          <a:p>
            <a:endParaRPr lang="en-IN" dirty="0">
              <a:solidFill>
                <a:schemeClr val="tx1"/>
              </a:solidFill>
            </a:endParaRPr>
          </a:p>
          <a:p>
            <a:r>
              <a:rPr lang="en-IN" b="1" dirty="0">
                <a:solidFill>
                  <a:schemeClr val="tx1"/>
                </a:solidFill>
              </a:rPr>
              <a:t>Links</a:t>
            </a:r>
            <a:r>
              <a:rPr lang="en-IN" dirty="0">
                <a:solidFill>
                  <a:schemeClr val="accent1">
                    <a:lumMod val="50000"/>
                  </a:schemeClr>
                </a:solidFill>
              </a:rPr>
              <a:t>: </a:t>
            </a:r>
            <a:r>
              <a:rPr lang="en-IN" dirty="0">
                <a:solidFill>
                  <a:schemeClr val="accent1">
                    <a:lumMod val="50000"/>
                  </a:schemeClr>
                </a:solidFill>
                <a:hlinkClick r:id="rId3">
                  <a:extLst>
                    <a:ext uri="{A12FA001-AC4F-418D-AE19-62706E023703}">
                      <ahyp:hlinkClr xmlns:ahyp="http://schemas.microsoft.com/office/drawing/2018/hyperlinkcolor" val="tx"/>
                    </a:ext>
                  </a:extLst>
                </a:hlinkClick>
              </a:rPr>
              <a:t>Click here for Video</a:t>
            </a:r>
            <a:r>
              <a:rPr lang="en-IN" dirty="0">
                <a:solidFill>
                  <a:schemeClr val="accent1">
                    <a:lumMod val="50000"/>
                  </a:schemeClr>
                </a:solidFill>
              </a:rPr>
              <a:t> </a:t>
            </a:r>
          </a:p>
          <a:p>
            <a:r>
              <a:rPr lang="en-IN" dirty="0">
                <a:solidFill>
                  <a:schemeClr val="accent1">
                    <a:lumMod val="50000"/>
                  </a:schemeClr>
                </a:solidFill>
              </a:rPr>
              <a:t>           </a:t>
            </a:r>
            <a:r>
              <a:rPr lang="en-IN" dirty="0">
                <a:solidFill>
                  <a:schemeClr val="accent1">
                    <a:lumMod val="50000"/>
                  </a:schemeClr>
                </a:solidFill>
                <a:hlinkClick r:id="rId4">
                  <a:extLst>
                    <a:ext uri="{A12FA001-AC4F-418D-AE19-62706E023703}">
                      <ahyp:hlinkClr xmlns:ahyp="http://schemas.microsoft.com/office/drawing/2018/hyperlinkcolor" val="tx"/>
                    </a:ext>
                  </a:extLst>
                </a:hlinkClick>
              </a:rPr>
              <a:t>Click here for </a:t>
            </a:r>
            <a:r>
              <a:rPr lang="en-IN" dirty="0" err="1">
                <a:solidFill>
                  <a:schemeClr val="accent1">
                    <a:lumMod val="50000"/>
                  </a:schemeClr>
                </a:solidFill>
                <a:hlinkClick r:id="rId4">
                  <a:extLst>
                    <a:ext uri="{A12FA001-AC4F-418D-AE19-62706E023703}">
                      <ahyp:hlinkClr xmlns:ahyp="http://schemas.microsoft.com/office/drawing/2018/hyperlinkcolor" val="tx"/>
                    </a:ext>
                  </a:extLst>
                </a:hlinkClick>
              </a:rPr>
              <a:t>instagram</a:t>
            </a:r>
            <a:r>
              <a:rPr lang="en-IN" dirty="0">
                <a:solidFill>
                  <a:schemeClr val="accent1">
                    <a:lumMod val="50000"/>
                  </a:schemeClr>
                </a:solidFill>
                <a:hlinkClick r:id="rId4">
                  <a:extLst>
                    <a:ext uri="{A12FA001-AC4F-418D-AE19-62706E023703}">
                      <ahyp:hlinkClr xmlns:ahyp="http://schemas.microsoft.com/office/drawing/2018/hyperlinkcolor" val="tx"/>
                    </a:ext>
                  </a:extLst>
                </a:hlinkClick>
              </a:rPr>
              <a:t> post</a:t>
            </a:r>
            <a:endParaRPr lang="en-IN" dirty="0">
              <a:solidFill>
                <a:schemeClr val="accent1">
                  <a:lumMod val="50000"/>
                </a:schemeClr>
              </a:solidFill>
            </a:endParaRPr>
          </a:p>
          <a:p>
            <a:endParaRPr lang="en-IN" dirty="0">
              <a:solidFill>
                <a:schemeClr val="tx1"/>
              </a:solidFill>
            </a:endParaRPr>
          </a:p>
          <a:p>
            <a:r>
              <a:rPr lang="en-IN" b="1" dirty="0">
                <a:solidFill>
                  <a:schemeClr val="tx1"/>
                </a:solidFill>
              </a:rPr>
              <a:t>Caption:</a:t>
            </a:r>
            <a:r>
              <a:rPr lang="en-IN" dirty="0">
                <a:solidFill>
                  <a:schemeClr val="tx1"/>
                </a:solidFill>
              </a:rPr>
              <a:t> 20 years of </a:t>
            </a:r>
            <a:r>
              <a:rPr lang="en-IN" dirty="0" err="1">
                <a:solidFill>
                  <a:schemeClr val="tx1"/>
                </a:solidFill>
              </a:rPr>
              <a:t>Sunfeast</a:t>
            </a:r>
            <a:r>
              <a:rPr lang="en-IN" dirty="0">
                <a:solidFill>
                  <a:schemeClr val="tx1"/>
                </a:solidFill>
              </a:rPr>
              <a:t> Delight! Join us in celebrating the </a:t>
            </a:r>
            <a:r>
              <a:rPr lang="en-IN" dirty="0" err="1">
                <a:solidFill>
                  <a:schemeClr val="tx1"/>
                </a:solidFill>
              </a:rPr>
              <a:t>Sunfeast</a:t>
            </a:r>
            <a:r>
              <a:rPr lang="en-IN" dirty="0">
                <a:solidFill>
                  <a:schemeClr val="tx1"/>
                </a:solidFill>
              </a:rPr>
              <a:t> 20</a:t>
            </a:r>
            <a:r>
              <a:rPr lang="en-IN" baseline="30000" dirty="0">
                <a:solidFill>
                  <a:schemeClr val="tx1"/>
                </a:solidFill>
              </a:rPr>
              <a:t>th</a:t>
            </a:r>
            <a:r>
              <a:rPr lang="en-IN" dirty="0">
                <a:solidFill>
                  <a:schemeClr val="tx1"/>
                </a:solidFill>
              </a:rPr>
              <a:t> Anniversary sale with Incredible deals and Irresistible treats!!!</a:t>
            </a:r>
          </a:p>
          <a:p>
            <a:r>
              <a:rPr lang="en-IN" dirty="0">
                <a:solidFill>
                  <a:schemeClr val="tx1"/>
                </a:solidFill>
              </a:rPr>
              <a:t>🍪🍾✨💫🥳 Grab your favourite products now.</a:t>
            </a:r>
          </a:p>
        </p:txBody>
      </p:sp>
      <p:pic>
        <p:nvPicPr>
          <p:cNvPr id="5" name="Picture 4">
            <a:extLst>
              <a:ext uri="{FF2B5EF4-FFF2-40B4-BE49-F238E27FC236}">
                <a16:creationId xmlns:a16="http://schemas.microsoft.com/office/drawing/2014/main" id="{F852B7C4-7E21-7A73-B562-30ABFA24359E}"/>
              </a:ext>
            </a:extLst>
          </p:cNvPr>
          <p:cNvPicPr>
            <a:picLocks noChangeAspect="1"/>
          </p:cNvPicPr>
          <p:nvPr/>
        </p:nvPicPr>
        <p:blipFill>
          <a:blip r:embed="rId5"/>
          <a:stretch>
            <a:fillRect/>
          </a:stretch>
        </p:blipFill>
        <p:spPr>
          <a:xfrm>
            <a:off x="5380485" y="1211580"/>
            <a:ext cx="1805940" cy="3695700"/>
          </a:xfrm>
          <a:prstGeom prst="rect">
            <a:avLst/>
          </a:prstGeom>
        </p:spPr>
      </p:pic>
      <p:pic>
        <p:nvPicPr>
          <p:cNvPr id="7" name="Picture 6">
            <a:extLst>
              <a:ext uri="{FF2B5EF4-FFF2-40B4-BE49-F238E27FC236}">
                <a16:creationId xmlns:a16="http://schemas.microsoft.com/office/drawing/2014/main" id="{7DBA0D41-E1D0-0A72-8599-CB46FAEC5F37}"/>
              </a:ext>
            </a:extLst>
          </p:cNvPr>
          <p:cNvPicPr>
            <a:picLocks noChangeAspect="1"/>
          </p:cNvPicPr>
          <p:nvPr/>
        </p:nvPicPr>
        <p:blipFill>
          <a:blip r:embed="rId6"/>
          <a:stretch>
            <a:fillRect/>
          </a:stretch>
        </p:blipFill>
        <p:spPr>
          <a:xfrm>
            <a:off x="7269480" y="1211580"/>
            <a:ext cx="1805940" cy="36957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p:nvPr/>
        </p:nvSpPr>
        <p:spPr>
          <a:xfrm>
            <a:off x="181350" y="323700"/>
            <a:ext cx="8781300" cy="75094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600" b="1" dirty="0">
                <a:solidFill>
                  <a:schemeClr val="tx1"/>
                </a:solidFill>
              </a:rPr>
              <a:t>Part 4: Content Creation and Curation (Post creations, Designs/Video Editing, Ad Campaigns over Social Media and Email Ideation and Creation) </a:t>
            </a:r>
            <a:endParaRPr sz="1600" dirty="0">
              <a:solidFill>
                <a:schemeClr val="tx1"/>
              </a:solidFill>
            </a:endParaRPr>
          </a:p>
        </p:txBody>
      </p:sp>
      <p:sp>
        <p:nvSpPr>
          <p:cNvPr id="2" name="TextBox 1">
            <a:extLst>
              <a:ext uri="{FF2B5EF4-FFF2-40B4-BE49-F238E27FC236}">
                <a16:creationId xmlns:a16="http://schemas.microsoft.com/office/drawing/2014/main" id="{761E1BBC-A6F9-31C3-2788-F1222521DE83}"/>
              </a:ext>
            </a:extLst>
          </p:cNvPr>
          <p:cNvSpPr txBox="1"/>
          <p:nvPr/>
        </p:nvSpPr>
        <p:spPr>
          <a:xfrm>
            <a:off x="363256" y="1189026"/>
            <a:ext cx="2987456" cy="307777"/>
          </a:xfrm>
          <a:prstGeom prst="rect">
            <a:avLst/>
          </a:prstGeom>
          <a:noFill/>
        </p:spPr>
        <p:txBody>
          <a:bodyPr wrap="square" rtlCol="0">
            <a:spAutoFit/>
          </a:bodyPr>
          <a:lstStyle/>
          <a:p>
            <a:r>
              <a:rPr lang="en-IN" b="1" dirty="0">
                <a:solidFill>
                  <a:schemeClr val="tx1"/>
                </a:solidFill>
              </a:rPr>
              <a:t>Format 3:</a:t>
            </a:r>
            <a:r>
              <a:rPr lang="en-IN" dirty="0">
                <a:solidFill>
                  <a:schemeClr val="tx1"/>
                </a:solidFill>
              </a:rPr>
              <a:t> Facebook Ad Campaign</a:t>
            </a:r>
          </a:p>
        </p:txBody>
      </p:sp>
      <p:pic>
        <p:nvPicPr>
          <p:cNvPr id="6" name="Picture 5">
            <a:extLst>
              <a:ext uri="{FF2B5EF4-FFF2-40B4-BE49-F238E27FC236}">
                <a16:creationId xmlns:a16="http://schemas.microsoft.com/office/drawing/2014/main" id="{416B3FC0-87F8-C5C8-CC55-4B9C5952CB2C}"/>
              </a:ext>
            </a:extLst>
          </p:cNvPr>
          <p:cNvPicPr>
            <a:picLocks noChangeAspect="1"/>
          </p:cNvPicPr>
          <p:nvPr/>
        </p:nvPicPr>
        <p:blipFill>
          <a:blip r:embed="rId3"/>
          <a:stretch>
            <a:fillRect/>
          </a:stretch>
        </p:blipFill>
        <p:spPr>
          <a:xfrm>
            <a:off x="1001674" y="1707082"/>
            <a:ext cx="1873326" cy="3209384"/>
          </a:xfrm>
          <a:prstGeom prst="rect">
            <a:avLst/>
          </a:prstGeom>
        </p:spPr>
      </p:pic>
      <p:pic>
        <p:nvPicPr>
          <p:cNvPr id="8" name="Picture 7">
            <a:extLst>
              <a:ext uri="{FF2B5EF4-FFF2-40B4-BE49-F238E27FC236}">
                <a16:creationId xmlns:a16="http://schemas.microsoft.com/office/drawing/2014/main" id="{01D0C317-AC38-DA5E-BB3A-ECD4862F9AB9}"/>
              </a:ext>
            </a:extLst>
          </p:cNvPr>
          <p:cNvPicPr>
            <a:picLocks noChangeAspect="1"/>
          </p:cNvPicPr>
          <p:nvPr/>
        </p:nvPicPr>
        <p:blipFill>
          <a:blip r:embed="rId4"/>
          <a:stretch>
            <a:fillRect/>
          </a:stretch>
        </p:blipFill>
        <p:spPr>
          <a:xfrm>
            <a:off x="3539211" y="1707082"/>
            <a:ext cx="2065578" cy="3209384"/>
          </a:xfrm>
          <a:prstGeom prst="rect">
            <a:avLst/>
          </a:prstGeom>
        </p:spPr>
      </p:pic>
      <p:pic>
        <p:nvPicPr>
          <p:cNvPr id="10" name="Picture 9">
            <a:extLst>
              <a:ext uri="{FF2B5EF4-FFF2-40B4-BE49-F238E27FC236}">
                <a16:creationId xmlns:a16="http://schemas.microsoft.com/office/drawing/2014/main" id="{48F082FD-4A54-3212-97EB-1B97FDF2B14E}"/>
              </a:ext>
            </a:extLst>
          </p:cNvPr>
          <p:cNvPicPr>
            <a:picLocks noChangeAspect="1"/>
          </p:cNvPicPr>
          <p:nvPr/>
        </p:nvPicPr>
        <p:blipFill>
          <a:blip r:embed="rId5"/>
          <a:stretch>
            <a:fillRect/>
          </a:stretch>
        </p:blipFill>
        <p:spPr>
          <a:xfrm>
            <a:off x="6181595" y="1707082"/>
            <a:ext cx="2323578" cy="320938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p:nvPr/>
        </p:nvSpPr>
        <p:spPr>
          <a:xfrm>
            <a:off x="181350" y="323700"/>
            <a:ext cx="8781300" cy="75094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600" b="1" dirty="0">
                <a:solidFill>
                  <a:schemeClr val="tx1"/>
                </a:solidFill>
              </a:rPr>
              <a:t>Part 4: Content Creation and Curation (Post creations, Designs/Video Editing, Ad Campaigns over Social Media and Email Ideation and Creation) </a:t>
            </a:r>
            <a:endParaRPr sz="1600" dirty="0">
              <a:solidFill>
                <a:schemeClr val="tx1"/>
              </a:solidFill>
            </a:endParaRPr>
          </a:p>
        </p:txBody>
      </p:sp>
      <p:sp>
        <p:nvSpPr>
          <p:cNvPr id="2" name="TextBox 1">
            <a:extLst>
              <a:ext uri="{FF2B5EF4-FFF2-40B4-BE49-F238E27FC236}">
                <a16:creationId xmlns:a16="http://schemas.microsoft.com/office/drawing/2014/main" id="{2A44ABE0-8AFC-9E1A-1535-95A65D0B6C42}"/>
              </a:ext>
            </a:extLst>
          </p:cNvPr>
          <p:cNvSpPr txBox="1"/>
          <p:nvPr/>
        </p:nvSpPr>
        <p:spPr>
          <a:xfrm>
            <a:off x="457200" y="1388626"/>
            <a:ext cx="8229600" cy="3754874"/>
          </a:xfrm>
          <a:prstGeom prst="rect">
            <a:avLst/>
          </a:prstGeom>
          <a:noFill/>
        </p:spPr>
        <p:txBody>
          <a:bodyPr wrap="square" rtlCol="0">
            <a:spAutoFit/>
          </a:bodyPr>
          <a:lstStyle/>
          <a:p>
            <a:r>
              <a:rPr lang="en-IN" b="1" dirty="0">
                <a:solidFill>
                  <a:schemeClr val="tx1"/>
                </a:solidFill>
              </a:rPr>
              <a:t>Objectives of Facebook ad campaign:</a:t>
            </a:r>
          </a:p>
          <a:p>
            <a:endParaRPr lang="en-IN" dirty="0">
              <a:solidFill>
                <a:schemeClr val="tx1"/>
              </a:solidFill>
            </a:endParaRPr>
          </a:p>
          <a:p>
            <a:pPr marL="285750" indent="-285750">
              <a:lnSpc>
                <a:spcPct val="200000"/>
              </a:lnSpc>
              <a:buFont typeface="Arial" panose="020B0604020202020204" pitchFamily="34" charset="0"/>
              <a:buChar char="•"/>
            </a:pPr>
            <a:r>
              <a:rPr lang="en-IN" dirty="0">
                <a:solidFill>
                  <a:schemeClr val="tx1"/>
                </a:solidFill>
              </a:rPr>
              <a:t>Establish a Facebook presence.</a:t>
            </a:r>
          </a:p>
          <a:p>
            <a:pPr marL="285750" indent="-285750">
              <a:lnSpc>
                <a:spcPct val="200000"/>
              </a:lnSpc>
              <a:buFont typeface="Arial" panose="020B0604020202020204" pitchFamily="34" charset="0"/>
              <a:buChar char="•"/>
            </a:pPr>
            <a:r>
              <a:rPr lang="en-IN" dirty="0">
                <a:solidFill>
                  <a:schemeClr val="tx1"/>
                </a:solidFill>
              </a:rPr>
              <a:t>Engage the audience.</a:t>
            </a:r>
          </a:p>
          <a:p>
            <a:pPr marL="285750" indent="-285750">
              <a:lnSpc>
                <a:spcPct val="200000"/>
              </a:lnSpc>
              <a:buFont typeface="Arial" panose="020B0604020202020204" pitchFamily="34" charset="0"/>
              <a:buChar char="•"/>
            </a:pPr>
            <a:r>
              <a:rPr lang="en-IN" dirty="0">
                <a:solidFill>
                  <a:schemeClr val="tx1"/>
                </a:solidFill>
              </a:rPr>
              <a:t>Drive traffic to the website.</a:t>
            </a:r>
          </a:p>
          <a:p>
            <a:pPr marL="285750" indent="-285750">
              <a:lnSpc>
                <a:spcPct val="200000"/>
              </a:lnSpc>
              <a:buFont typeface="Arial" panose="020B0604020202020204" pitchFamily="34" charset="0"/>
              <a:buChar char="•"/>
            </a:pPr>
            <a:r>
              <a:rPr lang="en-IN" dirty="0">
                <a:solidFill>
                  <a:schemeClr val="tx1"/>
                </a:solidFill>
              </a:rPr>
              <a:t>Foster interaction and trust.</a:t>
            </a:r>
          </a:p>
          <a:p>
            <a:pPr marL="285750" indent="-285750">
              <a:lnSpc>
                <a:spcPct val="200000"/>
              </a:lnSpc>
              <a:buFont typeface="Arial" panose="020B0604020202020204" pitchFamily="34" charset="0"/>
              <a:buChar char="•"/>
            </a:pPr>
            <a:r>
              <a:rPr lang="en-IN" dirty="0">
                <a:solidFill>
                  <a:schemeClr val="tx1"/>
                </a:solidFill>
              </a:rPr>
              <a:t>Use Facebook ads strategically.</a:t>
            </a:r>
          </a:p>
          <a:p>
            <a:pPr marL="285750" indent="-285750">
              <a:lnSpc>
                <a:spcPct val="200000"/>
              </a:lnSpc>
              <a:buFont typeface="Arial" panose="020B0604020202020204" pitchFamily="34" charset="0"/>
              <a:buChar char="•"/>
            </a:pPr>
            <a:r>
              <a:rPr lang="en-IN" dirty="0" err="1"/>
              <a:t>Analyze</a:t>
            </a:r>
            <a:r>
              <a:rPr lang="en-IN" dirty="0"/>
              <a:t> performance and optimize.</a:t>
            </a:r>
          </a:p>
          <a:p>
            <a:pPr>
              <a:lnSpc>
                <a:spcPct val="200000"/>
              </a:lnSpc>
            </a:pPr>
            <a:r>
              <a:rPr lang="en-IN" b="1" dirty="0"/>
              <a:t>Link of Facebook page: </a:t>
            </a:r>
            <a:r>
              <a:rPr lang="en-IN" b="1" dirty="0">
                <a:solidFill>
                  <a:schemeClr val="accent1">
                    <a:lumMod val="50000"/>
                  </a:schemeClr>
                </a:solidFill>
                <a:hlinkClick r:id="rId3">
                  <a:extLst>
                    <a:ext uri="{A12FA001-AC4F-418D-AE19-62706E023703}">
                      <ahyp:hlinkClr xmlns:ahyp="http://schemas.microsoft.com/office/drawing/2018/hyperlinkcolor" val="tx"/>
                    </a:ext>
                  </a:extLst>
                </a:hlinkClick>
              </a:rPr>
              <a:t>Click Here</a:t>
            </a:r>
            <a:endParaRPr lang="en-IN" b="1" dirty="0">
              <a:solidFill>
                <a:schemeClr val="accent1">
                  <a:lumMod val="50000"/>
                </a:schemeClr>
              </a:solidFill>
            </a:endParaRPr>
          </a:p>
          <a:p>
            <a:pPr marL="285750" indent="-285750">
              <a:buFont typeface="Arial" panose="020B0604020202020204" pitchFamily="34" charset="0"/>
              <a:buChar char="•"/>
            </a:pPr>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p:nvPr/>
        </p:nvSpPr>
        <p:spPr>
          <a:xfrm>
            <a:off x="137509" y="243860"/>
            <a:ext cx="87813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chemeClr val="tx1">
                    <a:lumMod val="95000"/>
                    <a:lumOff val="5000"/>
                  </a:schemeClr>
                </a:solidFill>
              </a:rPr>
              <a:t>Part 4: Content Creation and Curation (Post creations, Designs/Video Editing, Ad Campaigns over Social Media and Email Ideation and Creation) </a:t>
            </a:r>
            <a:endParaRPr dirty="0">
              <a:solidFill>
                <a:schemeClr val="tx1">
                  <a:lumMod val="95000"/>
                  <a:lumOff val="5000"/>
                </a:schemeClr>
              </a:solidFill>
            </a:endParaRPr>
          </a:p>
        </p:txBody>
      </p:sp>
      <p:sp>
        <p:nvSpPr>
          <p:cNvPr id="143" name="Google Shape;143;p27"/>
          <p:cNvSpPr txBox="1"/>
          <p:nvPr/>
        </p:nvSpPr>
        <p:spPr>
          <a:xfrm>
            <a:off x="2407533" y="1214239"/>
            <a:ext cx="3705493" cy="400079"/>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dirty="0"/>
              <a:t>Ad Campaigns for email marketing:</a:t>
            </a:r>
            <a:endParaRPr dirty="0"/>
          </a:p>
        </p:txBody>
      </p:sp>
      <p:sp>
        <p:nvSpPr>
          <p:cNvPr id="144" name="Google Shape;144;p27"/>
          <p:cNvSpPr txBox="1"/>
          <p:nvPr/>
        </p:nvSpPr>
        <p:spPr>
          <a:xfrm>
            <a:off x="2971531" y="810558"/>
            <a:ext cx="3015910" cy="55627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chemeClr val="tx1">
                    <a:lumMod val="95000"/>
                    <a:lumOff val="5000"/>
                  </a:schemeClr>
                </a:solidFill>
              </a:rPr>
              <a:t>Email Ad Campaigns</a:t>
            </a:r>
            <a:endParaRPr sz="2100" b="1" dirty="0">
              <a:solidFill>
                <a:schemeClr val="tx1">
                  <a:lumMod val="95000"/>
                  <a:lumOff val="5000"/>
                </a:schemeClr>
              </a:solidFill>
            </a:endParaRPr>
          </a:p>
        </p:txBody>
      </p:sp>
      <p:pic>
        <p:nvPicPr>
          <p:cNvPr id="3" name="Picture 2">
            <a:extLst>
              <a:ext uri="{FF2B5EF4-FFF2-40B4-BE49-F238E27FC236}">
                <a16:creationId xmlns:a16="http://schemas.microsoft.com/office/drawing/2014/main" id="{D9693D48-6C01-11BF-159D-B43B6C8387E4}"/>
              </a:ext>
            </a:extLst>
          </p:cNvPr>
          <p:cNvPicPr>
            <a:picLocks noChangeAspect="1"/>
          </p:cNvPicPr>
          <p:nvPr/>
        </p:nvPicPr>
        <p:blipFill>
          <a:blip r:embed="rId3"/>
          <a:stretch>
            <a:fillRect/>
          </a:stretch>
        </p:blipFill>
        <p:spPr>
          <a:xfrm>
            <a:off x="269310" y="1861803"/>
            <a:ext cx="5229616" cy="2749738"/>
          </a:xfrm>
          <a:prstGeom prst="rect">
            <a:avLst/>
          </a:prstGeom>
        </p:spPr>
      </p:pic>
      <p:sp>
        <p:nvSpPr>
          <p:cNvPr id="4" name="TextBox 3">
            <a:extLst>
              <a:ext uri="{FF2B5EF4-FFF2-40B4-BE49-F238E27FC236}">
                <a16:creationId xmlns:a16="http://schemas.microsoft.com/office/drawing/2014/main" id="{F8802FDE-47D3-4F15-52D6-F0E9549F0F43}"/>
              </a:ext>
            </a:extLst>
          </p:cNvPr>
          <p:cNvSpPr txBox="1"/>
          <p:nvPr/>
        </p:nvSpPr>
        <p:spPr>
          <a:xfrm>
            <a:off x="6113026" y="2013089"/>
            <a:ext cx="2668044" cy="2677656"/>
          </a:xfrm>
          <a:prstGeom prst="rect">
            <a:avLst/>
          </a:prstGeom>
          <a:noFill/>
        </p:spPr>
        <p:txBody>
          <a:bodyPr wrap="square" rtlCol="0">
            <a:spAutoFit/>
          </a:bodyPr>
          <a:lstStyle/>
          <a:p>
            <a:r>
              <a:rPr lang="en-US" dirty="0"/>
              <a:t>Two email campaigns were created using the Mailchimp website-one for lead generation and the other for brand awareness. These campaigns were then sent via Gmail. </a:t>
            </a:r>
          </a:p>
          <a:p>
            <a:r>
              <a:rPr lang="en-US" dirty="0">
                <a:solidFill>
                  <a:schemeClr val="tx1"/>
                </a:solidFill>
              </a:rPr>
              <a:t>Each email was molded with team ideas and the most challenging aspect while creating the email was the limitations of the free version of Mailchimp website.</a:t>
            </a:r>
            <a:endParaRPr lang="en-IN" dirty="0">
              <a:solidFill>
                <a:schemeClr val="tx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p:nvPr/>
        </p:nvSpPr>
        <p:spPr>
          <a:xfrm>
            <a:off x="654216" y="0"/>
            <a:ext cx="7610100" cy="52088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900" b="1" dirty="0">
                <a:solidFill>
                  <a:schemeClr val="tx1">
                    <a:lumMod val="95000"/>
                    <a:lumOff val="5000"/>
                  </a:schemeClr>
                </a:solidFill>
              </a:rPr>
              <a:t>Email Ad Campaign 1 - Brand Awareness</a:t>
            </a:r>
            <a:endParaRPr sz="1900" b="1" dirty="0">
              <a:solidFill>
                <a:schemeClr val="tx1">
                  <a:lumMod val="95000"/>
                  <a:lumOff val="5000"/>
                </a:schemeClr>
              </a:solidFill>
            </a:endParaRPr>
          </a:p>
        </p:txBody>
      </p:sp>
      <p:pic>
        <p:nvPicPr>
          <p:cNvPr id="16" name="Picture 15">
            <a:extLst>
              <a:ext uri="{FF2B5EF4-FFF2-40B4-BE49-F238E27FC236}">
                <a16:creationId xmlns:a16="http://schemas.microsoft.com/office/drawing/2014/main" id="{626457BC-49BB-2171-2B03-37165AAFF975}"/>
              </a:ext>
            </a:extLst>
          </p:cNvPr>
          <p:cNvPicPr>
            <a:picLocks noChangeAspect="1"/>
          </p:cNvPicPr>
          <p:nvPr/>
        </p:nvPicPr>
        <p:blipFill rotWithShape="1">
          <a:blip r:embed="rId3"/>
          <a:srcRect l="689"/>
          <a:stretch/>
        </p:blipFill>
        <p:spPr>
          <a:xfrm>
            <a:off x="913866" y="453483"/>
            <a:ext cx="3212086" cy="2528015"/>
          </a:xfrm>
          <a:prstGeom prst="rect">
            <a:avLst/>
          </a:prstGeom>
        </p:spPr>
      </p:pic>
      <p:pic>
        <p:nvPicPr>
          <p:cNvPr id="18" name="Picture 17">
            <a:extLst>
              <a:ext uri="{FF2B5EF4-FFF2-40B4-BE49-F238E27FC236}">
                <a16:creationId xmlns:a16="http://schemas.microsoft.com/office/drawing/2014/main" id="{6E462ABA-2EAF-72F4-33CE-8447CBCA3B31}"/>
              </a:ext>
            </a:extLst>
          </p:cNvPr>
          <p:cNvPicPr>
            <a:picLocks noChangeAspect="1"/>
          </p:cNvPicPr>
          <p:nvPr/>
        </p:nvPicPr>
        <p:blipFill rotWithShape="1">
          <a:blip r:embed="rId4"/>
          <a:srcRect l="1149"/>
          <a:stretch/>
        </p:blipFill>
        <p:spPr>
          <a:xfrm>
            <a:off x="913865" y="2981498"/>
            <a:ext cx="3212087" cy="2073722"/>
          </a:xfrm>
          <a:prstGeom prst="rect">
            <a:avLst/>
          </a:prstGeom>
        </p:spPr>
      </p:pic>
      <p:sp>
        <p:nvSpPr>
          <p:cNvPr id="19" name="TextBox 18">
            <a:extLst>
              <a:ext uri="{FF2B5EF4-FFF2-40B4-BE49-F238E27FC236}">
                <a16:creationId xmlns:a16="http://schemas.microsoft.com/office/drawing/2014/main" id="{40A35FBD-D560-0746-B6BC-954B6834A0BE}"/>
              </a:ext>
            </a:extLst>
          </p:cNvPr>
          <p:cNvSpPr txBox="1"/>
          <p:nvPr/>
        </p:nvSpPr>
        <p:spPr>
          <a:xfrm>
            <a:off x="4423317" y="914400"/>
            <a:ext cx="4274634" cy="3970318"/>
          </a:xfrm>
          <a:prstGeom prst="rect">
            <a:avLst/>
          </a:prstGeom>
          <a:noFill/>
        </p:spPr>
        <p:txBody>
          <a:bodyPr wrap="square" rtlCol="0">
            <a:spAutoFit/>
          </a:bodyPr>
          <a:lstStyle/>
          <a:p>
            <a:r>
              <a:rPr lang="en-IN" dirty="0">
                <a:solidFill>
                  <a:schemeClr val="tx1"/>
                </a:solidFill>
              </a:rPr>
              <a:t>The Mailchimp website is used for creating email campaigns. </a:t>
            </a:r>
          </a:p>
          <a:p>
            <a:r>
              <a:rPr lang="en-IN" dirty="0">
                <a:solidFill>
                  <a:schemeClr val="tx1"/>
                </a:solidFill>
              </a:rPr>
              <a:t>Our email prominently highlights the introduction of </a:t>
            </a:r>
            <a:r>
              <a:rPr lang="en-IN" dirty="0" err="1">
                <a:solidFill>
                  <a:schemeClr val="tx1"/>
                </a:solidFill>
              </a:rPr>
              <a:t>Sunfeast</a:t>
            </a:r>
            <a:r>
              <a:rPr lang="en-IN" dirty="0">
                <a:solidFill>
                  <a:schemeClr val="tx1"/>
                </a:solidFill>
              </a:rPr>
              <a:t> company’s new campaign which is </a:t>
            </a:r>
          </a:p>
          <a:p>
            <a:r>
              <a:rPr lang="en-IN" dirty="0">
                <a:solidFill>
                  <a:schemeClr val="tx1"/>
                </a:solidFill>
              </a:rPr>
              <a:t>“Din Khatam, Fantasy </a:t>
            </a:r>
            <a:r>
              <a:rPr lang="en-IN" dirty="0" err="1">
                <a:solidFill>
                  <a:schemeClr val="tx1"/>
                </a:solidFill>
              </a:rPr>
              <a:t>Shuru</a:t>
            </a:r>
            <a:r>
              <a:rPr lang="en-IN" dirty="0">
                <a:solidFill>
                  <a:schemeClr val="tx1"/>
                </a:solidFill>
              </a:rPr>
              <a:t>”.</a:t>
            </a:r>
          </a:p>
          <a:p>
            <a:endParaRPr lang="en-IN" dirty="0">
              <a:solidFill>
                <a:schemeClr val="tx1"/>
              </a:solidFill>
            </a:endParaRPr>
          </a:p>
          <a:p>
            <a:r>
              <a:rPr lang="en-IN" dirty="0">
                <a:solidFill>
                  <a:schemeClr val="tx1"/>
                </a:solidFill>
              </a:rPr>
              <a:t>The main motive of this campaign which is </a:t>
            </a:r>
            <a:r>
              <a:rPr lang="en-IN" dirty="0" err="1">
                <a:solidFill>
                  <a:schemeClr val="tx1"/>
                </a:solidFill>
              </a:rPr>
              <a:t>lauched</a:t>
            </a:r>
            <a:r>
              <a:rPr lang="en-IN" dirty="0">
                <a:solidFill>
                  <a:schemeClr val="tx1"/>
                </a:solidFill>
              </a:rPr>
              <a:t> by </a:t>
            </a:r>
            <a:r>
              <a:rPr lang="en-IN" dirty="0" err="1">
                <a:solidFill>
                  <a:schemeClr val="tx1"/>
                </a:solidFill>
              </a:rPr>
              <a:t>Sunfeast</a:t>
            </a:r>
            <a:r>
              <a:rPr lang="en-IN" dirty="0">
                <a:solidFill>
                  <a:schemeClr val="tx1"/>
                </a:solidFill>
              </a:rPr>
              <a:t> Company – Dark Fantasy is to spread awareness about the campaign and the new packaging of the product ‘</a:t>
            </a:r>
            <a:r>
              <a:rPr lang="en-IN" dirty="0" err="1">
                <a:solidFill>
                  <a:schemeClr val="tx1"/>
                </a:solidFill>
              </a:rPr>
              <a:t>Sunfeast</a:t>
            </a:r>
            <a:r>
              <a:rPr lang="en-IN" dirty="0">
                <a:solidFill>
                  <a:schemeClr val="tx1"/>
                </a:solidFill>
              </a:rPr>
              <a:t>- Dark Fantasy”.</a:t>
            </a:r>
          </a:p>
          <a:p>
            <a:endParaRPr lang="en-IN" dirty="0">
              <a:solidFill>
                <a:schemeClr val="tx1"/>
              </a:solidFill>
            </a:endParaRPr>
          </a:p>
          <a:p>
            <a:r>
              <a:rPr lang="en-IN" dirty="0">
                <a:solidFill>
                  <a:schemeClr val="tx1"/>
                </a:solidFill>
              </a:rPr>
              <a:t>The social media links of </a:t>
            </a:r>
            <a:r>
              <a:rPr lang="en-IN" dirty="0" err="1">
                <a:solidFill>
                  <a:schemeClr val="tx1"/>
                </a:solidFill>
              </a:rPr>
              <a:t>facebook</a:t>
            </a:r>
            <a:r>
              <a:rPr lang="en-IN" dirty="0">
                <a:solidFill>
                  <a:schemeClr val="tx1"/>
                </a:solidFill>
              </a:rPr>
              <a:t> and Instagram were attached along with the </a:t>
            </a:r>
            <a:r>
              <a:rPr lang="en-IN" dirty="0" err="1">
                <a:solidFill>
                  <a:schemeClr val="tx1"/>
                </a:solidFill>
              </a:rPr>
              <a:t>Sunfeast</a:t>
            </a:r>
            <a:r>
              <a:rPr lang="en-IN" dirty="0">
                <a:solidFill>
                  <a:schemeClr val="tx1"/>
                </a:solidFill>
              </a:rPr>
              <a:t> original website link.</a:t>
            </a:r>
          </a:p>
          <a:p>
            <a:endParaRPr lang="en-IN" dirty="0">
              <a:solidFill>
                <a:schemeClr val="bg1"/>
              </a:solidFill>
            </a:endParaRPr>
          </a:p>
          <a:p>
            <a:r>
              <a:rPr lang="en-IN" b="1" dirty="0">
                <a:solidFill>
                  <a:srgbClr val="463500"/>
                </a:solidFill>
              </a:rPr>
              <a:t>Facebook:</a:t>
            </a:r>
            <a:r>
              <a:rPr lang="en-IN" dirty="0">
                <a:solidFill>
                  <a:schemeClr val="bg1"/>
                </a:solidFill>
              </a:rPr>
              <a:t> </a:t>
            </a:r>
            <a:r>
              <a:rPr lang="en-IN" dirty="0">
                <a:solidFill>
                  <a:schemeClr val="accent1">
                    <a:lumMod val="50000"/>
                  </a:schemeClr>
                </a:solidFill>
                <a:hlinkClick r:id="rId5">
                  <a:extLst>
                    <a:ext uri="{A12FA001-AC4F-418D-AE19-62706E023703}">
                      <ahyp:hlinkClr xmlns:ahyp="http://schemas.microsoft.com/office/drawing/2018/hyperlinkcolor" val="tx"/>
                    </a:ext>
                  </a:extLst>
                </a:hlinkClick>
              </a:rPr>
              <a:t>Click Here</a:t>
            </a:r>
            <a:endParaRPr lang="en-IN" dirty="0">
              <a:solidFill>
                <a:schemeClr val="accent1">
                  <a:lumMod val="50000"/>
                </a:schemeClr>
              </a:solidFill>
            </a:endParaRPr>
          </a:p>
          <a:p>
            <a:endParaRPr lang="en-IN" dirty="0">
              <a:solidFill>
                <a:schemeClr val="bg1"/>
              </a:solidFill>
            </a:endParaRPr>
          </a:p>
          <a:p>
            <a:r>
              <a:rPr lang="en-IN" b="1" dirty="0">
                <a:solidFill>
                  <a:srgbClr val="463500"/>
                </a:solidFill>
              </a:rPr>
              <a:t>Instagram:</a:t>
            </a:r>
            <a:r>
              <a:rPr lang="en-IN" dirty="0">
                <a:solidFill>
                  <a:srgbClr val="463500"/>
                </a:solidFill>
              </a:rPr>
              <a:t> </a:t>
            </a:r>
            <a:r>
              <a:rPr lang="en-IN" dirty="0">
                <a:solidFill>
                  <a:schemeClr val="accent1">
                    <a:lumMod val="50000"/>
                  </a:schemeClr>
                </a:solidFill>
                <a:hlinkClick r:id="rId6">
                  <a:extLst>
                    <a:ext uri="{A12FA001-AC4F-418D-AE19-62706E023703}">
                      <ahyp:hlinkClr xmlns:ahyp="http://schemas.microsoft.com/office/drawing/2018/hyperlinkcolor" val="tx"/>
                    </a:ext>
                  </a:extLst>
                </a:hlinkClick>
              </a:rPr>
              <a:t>Click Here</a:t>
            </a:r>
            <a:endParaRPr lang="en-IN" dirty="0">
              <a:solidFill>
                <a:schemeClr val="accent1">
                  <a:lumMod val="5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8CEB8-29A1-ABA7-1198-5E9D069369B9}"/>
              </a:ext>
            </a:extLst>
          </p:cNvPr>
          <p:cNvSpPr>
            <a:spLocks noGrp="1"/>
          </p:cNvSpPr>
          <p:nvPr>
            <p:ph type="title"/>
          </p:nvPr>
        </p:nvSpPr>
        <p:spPr>
          <a:xfrm>
            <a:off x="311700" y="429785"/>
            <a:ext cx="8520600" cy="572700"/>
          </a:xfrm>
        </p:spPr>
        <p:txBody>
          <a:bodyPr>
            <a:noAutofit/>
          </a:bodyPr>
          <a:lstStyle/>
          <a:p>
            <a:r>
              <a:rPr lang="en-IN" sz="4000" b="1" dirty="0"/>
              <a:t>Brand: </a:t>
            </a:r>
            <a:r>
              <a:rPr lang="en-IN" sz="4000" b="1" dirty="0" err="1"/>
              <a:t>Sunfeast</a:t>
            </a:r>
            <a:r>
              <a:rPr lang="en-IN" sz="4000" dirty="0"/>
              <a:t> </a:t>
            </a:r>
          </a:p>
        </p:txBody>
      </p:sp>
      <p:pic>
        <p:nvPicPr>
          <p:cNvPr id="3074" name="Picture 2">
            <a:extLst>
              <a:ext uri="{FF2B5EF4-FFF2-40B4-BE49-F238E27FC236}">
                <a16:creationId xmlns:a16="http://schemas.microsoft.com/office/drawing/2014/main" id="{84312BB8-802B-68A5-43E0-FFD2C4CA3B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8280" y="1333500"/>
            <a:ext cx="5974080" cy="3482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420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p:nvPr/>
        </p:nvSpPr>
        <p:spPr>
          <a:xfrm>
            <a:off x="179652" y="-56697"/>
            <a:ext cx="7610100" cy="55627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chemeClr val="tx1"/>
                </a:solidFill>
              </a:rPr>
              <a:t>Email Ad Campaign 2 - Lead Generation</a:t>
            </a:r>
            <a:endParaRPr sz="2100" b="1" dirty="0">
              <a:solidFill>
                <a:schemeClr val="tx1"/>
              </a:solidFill>
            </a:endParaRPr>
          </a:p>
        </p:txBody>
      </p:sp>
      <p:pic>
        <p:nvPicPr>
          <p:cNvPr id="3" name="Picture 2">
            <a:extLst>
              <a:ext uri="{FF2B5EF4-FFF2-40B4-BE49-F238E27FC236}">
                <a16:creationId xmlns:a16="http://schemas.microsoft.com/office/drawing/2014/main" id="{6A9943C4-6C84-7ECF-FDB2-E9F749D07B60}"/>
              </a:ext>
            </a:extLst>
          </p:cNvPr>
          <p:cNvPicPr>
            <a:picLocks noChangeAspect="1"/>
          </p:cNvPicPr>
          <p:nvPr/>
        </p:nvPicPr>
        <p:blipFill>
          <a:blip r:embed="rId3"/>
          <a:stretch>
            <a:fillRect/>
          </a:stretch>
        </p:blipFill>
        <p:spPr>
          <a:xfrm>
            <a:off x="376872" y="402936"/>
            <a:ext cx="3118410" cy="2370001"/>
          </a:xfrm>
          <a:prstGeom prst="rect">
            <a:avLst/>
          </a:prstGeom>
        </p:spPr>
      </p:pic>
      <p:pic>
        <p:nvPicPr>
          <p:cNvPr id="5" name="Picture 4">
            <a:extLst>
              <a:ext uri="{FF2B5EF4-FFF2-40B4-BE49-F238E27FC236}">
                <a16:creationId xmlns:a16="http://schemas.microsoft.com/office/drawing/2014/main" id="{6E0AC9C5-01B1-0B91-3DC3-D73D2998F4FA}"/>
              </a:ext>
            </a:extLst>
          </p:cNvPr>
          <p:cNvPicPr>
            <a:picLocks noChangeAspect="1"/>
          </p:cNvPicPr>
          <p:nvPr/>
        </p:nvPicPr>
        <p:blipFill>
          <a:blip r:embed="rId4"/>
          <a:stretch>
            <a:fillRect/>
          </a:stretch>
        </p:blipFill>
        <p:spPr>
          <a:xfrm>
            <a:off x="376872" y="2772937"/>
            <a:ext cx="3118410" cy="2370563"/>
          </a:xfrm>
          <a:prstGeom prst="rect">
            <a:avLst/>
          </a:prstGeom>
        </p:spPr>
      </p:pic>
      <p:pic>
        <p:nvPicPr>
          <p:cNvPr id="7" name="Picture 6">
            <a:extLst>
              <a:ext uri="{FF2B5EF4-FFF2-40B4-BE49-F238E27FC236}">
                <a16:creationId xmlns:a16="http://schemas.microsoft.com/office/drawing/2014/main" id="{7601B4C0-9FD9-553D-27AE-EFC92223ABD2}"/>
              </a:ext>
            </a:extLst>
          </p:cNvPr>
          <p:cNvPicPr>
            <a:picLocks noChangeAspect="1"/>
          </p:cNvPicPr>
          <p:nvPr/>
        </p:nvPicPr>
        <p:blipFill>
          <a:blip r:embed="rId5"/>
          <a:stretch>
            <a:fillRect/>
          </a:stretch>
        </p:blipFill>
        <p:spPr>
          <a:xfrm>
            <a:off x="3603292" y="402936"/>
            <a:ext cx="3118410" cy="2370001"/>
          </a:xfrm>
          <a:prstGeom prst="rect">
            <a:avLst/>
          </a:prstGeom>
        </p:spPr>
      </p:pic>
      <p:sp>
        <p:nvSpPr>
          <p:cNvPr id="8" name="TextBox 7">
            <a:extLst>
              <a:ext uri="{FF2B5EF4-FFF2-40B4-BE49-F238E27FC236}">
                <a16:creationId xmlns:a16="http://schemas.microsoft.com/office/drawing/2014/main" id="{2BBE5D50-46BE-BBC3-DB15-4D5D1DA92D0D}"/>
              </a:ext>
            </a:extLst>
          </p:cNvPr>
          <p:cNvSpPr txBox="1"/>
          <p:nvPr/>
        </p:nvSpPr>
        <p:spPr>
          <a:xfrm>
            <a:off x="3603292" y="3033132"/>
            <a:ext cx="5339986" cy="1815882"/>
          </a:xfrm>
          <a:prstGeom prst="rect">
            <a:avLst/>
          </a:prstGeom>
          <a:noFill/>
        </p:spPr>
        <p:txBody>
          <a:bodyPr wrap="square" rtlCol="0">
            <a:spAutoFit/>
          </a:bodyPr>
          <a:lstStyle/>
          <a:p>
            <a:r>
              <a:rPr lang="en-IN" dirty="0">
                <a:solidFill>
                  <a:schemeClr val="tx1"/>
                </a:solidFill>
              </a:rPr>
              <a:t>This was the second email which we have created for lead generation purpose. </a:t>
            </a:r>
          </a:p>
          <a:p>
            <a:r>
              <a:rPr lang="en-IN" dirty="0">
                <a:solidFill>
                  <a:schemeClr val="tx1"/>
                </a:solidFill>
              </a:rPr>
              <a:t>Through this email ad campaign, we could reach a large number of audience directly, increasing the chances of engagement and interaction.</a:t>
            </a:r>
          </a:p>
          <a:p>
            <a:r>
              <a:rPr lang="en-IN" dirty="0">
                <a:solidFill>
                  <a:schemeClr val="tx1"/>
                </a:solidFill>
              </a:rPr>
              <a:t>Compared to traditional marketing, this method is cost effective.</a:t>
            </a:r>
          </a:p>
          <a:p>
            <a:r>
              <a:rPr lang="en-IN" dirty="0">
                <a:solidFill>
                  <a:schemeClr val="tx1"/>
                </a:solidFill>
              </a:rPr>
              <a:t>Regular email communication helps build and maintain relations with customers.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p:nvPr/>
        </p:nvSpPr>
        <p:spPr>
          <a:xfrm>
            <a:off x="181350" y="163680"/>
            <a:ext cx="8781300" cy="124646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000" b="1" dirty="0">
                <a:solidFill>
                  <a:schemeClr val="tx1"/>
                </a:solidFill>
              </a:rPr>
              <a:t>Part 4: Content Creation and Curation (Post creations, Designs/Video </a:t>
            </a:r>
            <a:endParaRPr sz="2000" b="1" dirty="0">
              <a:solidFill>
                <a:schemeClr val="tx1"/>
              </a:solidFill>
            </a:endParaRPr>
          </a:p>
          <a:p>
            <a:pPr marL="0" lvl="0" indent="0" algn="ctr" rtl="0">
              <a:lnSpc>
                <a:spcPct val="115000"/>
              </a:lnSpc>
              <a:spcBef>
                <a:spcPts val="0"/>
              </a:spcBef>
              <a:spcAft>
                <a:spcPts val="0"/>
              </a:spcAft>
              <a:buNone/>
            </a:pPr>
            <a:r>
              <a:rPr lang="en-GB" sz="2000" b="1" dirty="0">
                <a:solidFill>
                  <a:schemeClr val="tx1"/>
                </a:solidFill>
              </a:rPr>
              <a:t>Editing, Ad Campaigns over Social Media and Email Ideation and Creation) </a:t>
            </a:r>
            <a:endParaRPr sz="2000" dirty="0">
              <a:solidFill>
                <a:schemeClr val="tx1"/>
              </a:solidFill>
            </a:endParaRPr>
          </a:p>
        </p:txBody>
      </p:sp>
      <p:sp>
        <p:nvSpPr>
          <p:cNvPr id="2" name="TextBox 1">
            <a:extLst>
              <a:ext uri="{FF2B5EF4-FFF2-40B4-BE49-F238E27FC236}">
                <a16:creationId xmlns:a16="http://schemas.microsoft.com/office/drawing/2014/main" id="{AA502F98-6350-9747-5D98-9B06EEA6DE02}"/>
              </a:ext>
            </a:extLst>
          </p:cNvPr>
          <p:cNvSpPr txBox="1"/>
          <p:nvPr/>
        </p:nvSpPr>
        <p:spPr>
          <a:xfrm>
            <a:off x="257550" y="1410145"/>
            <a:ext cx="4206240" cy="3262432"/>
          </a:xfrm>
          <a:prstGeom prst="rect">
            <a:avLst/>
          </a:prstGeom>
          <a:noFill/>
        </p:spPr>
        <p:txBody>
          <a:bodyPr wrap="square" rtlCol="0">
            <a:spAutoFit/>
          </a:bodyPr>
          <a:lstStyle/>
          <a:p>
            <a:pPr>
              <a:lnSpc>
                <a:spcPct val="150000"/>
              </a:lnSpc>
            </a:pPr>
            <a:r>
              <a:rPr lang="en-IN" sz="1600" b="1" dirty="0"/>
              <a:t>Lessons learned:</a:t>
            </a:r>
          </a:p>
          <a:p>
            <a:pPr marL="285750" indent="-285750">
              <a:lnSpc>
                <a:spcPct val="150000"/>
              </a:lnSpc>
              <a:buFont typeface="Wingdings" panose="05000000000000000000" pitchFamily="2" charset="2"/>
              <a:buChar char="Ø"/>
            </a:pPr>
            <a:r>
              <a:rPr lang="en-IN" sz="1600" dirty="0"/>
              <a:t>Effective and efficient understanding and managing of different websites.</a:t>
            </a:r>
          </a:p>
          <a:p>
            <a:pPr marL="285750" indent="-285750">
              <a:lnSpc>
                <a:spcPct val="150000"/>
              </a:lnSpc>
              <a:buFont typeface="Wingdings" panose="05000000000000000000" pitchFamily="2" charset="2"/>
              <a:buChar char="Ø"/>
            </a:pPr>
            <a:r>
              <a:rPr lang="en-IN" sz="1600" dirty="0"/>
              <a:t>Proper control and monitoring of online content in an organised manner.</a:t>
            </a:r>
          </a:p>
          <a:p>
            <a:pPr marL="285750" indent="-285750">
              <a:lnSpc>
                <a:spcPct val="150000"/>
              </a:lnSpc>
              <a:buFont typeface="Wingdings" panose="05000000000000000000" pitchFamily="2" charset="2"/>
              <a:buChar char="Ø"/>
            </a:pPr>
            <a:r>
              <a:rPr lang="en-IN" sz="1600" dirty="0"/>
              <a:t>Regular feedback and continuous efforts for the success of social media ad campaign.</a:t>
            </a:r>
          </a:p>
          <a:p>
            <a:pPr marL="285750" indent="-285750">
              <a:buFont typeface="Wingdings" panose="05000000000000000000" pitchFamily="2" charset="2"/>
              <a:buChar char="Ø"/>
            </a:pPr>
            <a:endParaRPr lang="en-IN" dirty="0"/>
          </a:p>
        </p:txBody>
      </p:sp>
      <p:sp>
        <p:nvSpPr>
          <p:cNvPr id="4" name="TextBox 3">
            <a:extLst>
              <a:ext uri="{FF2B5EF4-FFF2-40B4-BE49-F238E27FC236}">
                <a16:creationId xmlns:a16="http://schemas.microsoft.com/office/drawing/2014/main" id="{64ECBD92-D835-57AB-57A3-A57CB00DAC7D}"/>
              </a:ext>
            </a:extLst>
          </p:cNvPr>
          <p:cNvSpPr txBox="1"/>
          <p:nvPr/>
        </p:nvSpPr>
        <p:spPr>
          <a:xfrm>
            <a:off x="4572000" y="1410145"/>
            <a:ext cx="4000500" cy="3631763"/>
          </a:xfrm>
          <a:prstGeom prst="rect">
            <a:avLst/>
          </a:prstGeom>
          <a:noFill/>
        </p:spPr>
        <p:txBody>
          <a:bodyPr wrap="square" rtlCol="0">
            <a:spAutoFit/>
          </a:bodyPr>
          <a:lstStyle/>
          <a:p>
            <a:pPr>
              <a:lnSpc>
                <a:spcPct val="150000"/>
              </a:lnSpc>
            </a:pPr>
            <a:r>
              <a:rPr lang="en-IN" sz="1600" b="1" dirty="0"/>
              <a:t>Challenges faced:</a:t>
            </a:r>
          </a:p>
          <a:p>
            <a:pPr marL="285750" indent="-285750">
              <a:lnSpc>
                <a:spcPct val="150000"/>
              </a:lnSpc>
              <a:buFont typeface="Wingdings" panose="05000000000000000000" pitchFamily="2" charset="2"/>
              <a:buChar char="Ø"/>
            </a:pPr>
            <a:r>
              <a:rPr lang="en-IN" sz="1600" dirty="0"/>
              <a:t>Limited access to tools in websites as they were not available for free.</a:t>
            </a:r>
          </a:p>
          <a:p>
            <a:pPr marL="285750" indent="-285750">
              <a:lnSpc>
                <a:spcPct val="150000"/>
              </a:lnSpc>
              <a:buFont typeface="Wingdings" panose="05000000000000000000" pitchFamily="2" charset="2"/>
              <a:buChar char="Ø"/>
            </a:pPr>
            <a:r>
              <a:rPr lang="en-IN" sz="1600" dirty="0"/>
              <a:t>Less availability of information and content available online which was the most challenging part.</a:t>
            </a:r>
          </a:p>
          <a:p>
            <a:pPr marL="285750" indent="-285750">
              <a:lnSpc>
                <a:spcPct val="150000"/>
              </a:lnSpc>
              <a:buFont typeface="Wingdings" panose="05000000000000000000" pitchFamily="2" charset="2"/>
              <a:buChar char="Ø"/>
            </a:pPr>
            <a:r>
              <a:rPr lang="en-IN" sz="1600" dirty="0"/>
              <a:t>The email test campaign through the third party websites was unfamiliar which made it difficult to get the output.</a:t>
            </a:r>
          </a:p>
          <a:p>
            <a:pPr marL="285750" indent="-285750">
              <a:buFont typeface="Wingdings" panose="05000000000000000000" pitchFamily="2" charset="2"/>
              <a:buChar char="Ø"/>
            </a:pP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p:nvPr/>
        </p:nvSpPr>
        <p:spPr>
          <a:xfrm>
            <a:off x="766950" y="17648"/>
            <a:ext cx="7610100" cy="85712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chemeClr val="tx1"/>
                </a:solidFill>
              </a:rPr>
              <a:t>Part 1: Brand study, Competitor Analysis &amp; Buyer’s/Audience’s Persona</a:t>
            </a:r>
            <a:endParaRPr sz="1900" dirty="0">
              <a:solidFill>
                <a:schemeClr val="tx1"/>
              </a:solidFill>
            </a:endParaRPr>
          </a:p>
        </p:txBody>
      </p:sp>
      <p:sp>
        <p:nvSpPr>
          <p:cNvPr id="68" name="Google Shape;68;p15"/>
          <p:cNvSpPr txBox="1"/>
          <p:nvPr/>
        </p:nvSpPr>
        <p:spPr>
          <a:xfrm>
            <a:off x="675510" y="748426"/>
            <a:ext cx="7927470" cy="4708951"/>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buSzPts val="1400"/>
            </a:pPr>
            <a:r>
              <a:rPr lang="en-GB" b="1" dirty="0">
                <a:solidFill>
                  <a:schemeClr val="tx1"/>
                </a:solidFill>
              </a:rPr>
              <a:t>COMPANY/TOPIC for project: SUNFEAST</a:t>
            </a:r>
          </a:p>
          <a:p>
            <a:pPr marL="0" lvl="0" indent="0" algn="l" rtl="0">
              <a:spcBef>
                <a:spcPts val="0"/>
              </a:spcBef>
              <a:spcAft>
                <a:spcPts val="0"/>
              </a:spcAft>
              <a:buNone/>
            </a:pPr>
            <a:r>
              <a:rPr lang="en-US" b="0" dirty="0">
                <a:solidFill>
                  <a:schemeClr val="tx1"/>
                </a:solidFill>
                <a:effectLst/>
                <a:latin typeface="+mn-lt"/>
              </a:rPr>
              <a:t>In July 2003, ITC made a foray into the biscuits market by launching the </a:t>
            </a:r>
            <a:r>
              <a:rPr lang="en-US" b="0" dirty="0" err="1">
                <a:solidFill>
                  <a:schemeClr val="tx1"/>
                </a:solidFill>
                <a:effectLst/>
                <a:latin typeface="+mn-lt"/>
              </a:rPr>
              <a:t>Sunfeast</a:t>
            </a:r>
            <a:r>
              <a:rPr lang="en-US" b="0" dirty="0">
                <a:solidFill>
                  <a:schemeClr val="tx1"/>
                </a:solidFill>
                <a:effectLst/>
                <a:latin typeface="+mn-lt"/>
              </a:rPr>
              <a:t> range of biscuits. Since then, </a:t>
            </a:r>
            <a:r>
              <a:rPr lang="en-US" b="0" dirty="0" err="1">
                <a:solidFill>
                  <a:schemeClr val="tx1"/>
                </a:solidFill>
                <a:effectLst/>
                <a:latin typeface="+mn-lt"/>
              </a:rPr>
              <a:t>Sunfeast</a:t>
            </a:r>
            <a:r>
              <a:rPr lang="en-US" b="0" dirty="0">
                <a:solidFill>
                  <a:schemeClr val="tx1"/>
                </a:solidFill>
                <a:effectLst/>
                <a:latin typeface="+mn-lt"/>
              </a:rPr>
              <a:t> biscuits have always stood for quality and are known for offering innovative and wholesome biscuits. </a:t>
            </a:r>
            <a:r>
              <a:rPr lang="en-US" b="0" dirty="0" err="1">
                <a:solidFill>
                  <a:schemeClr val="tx1"/>
                </a:solidFill>
                <a:effectLst/>
                <a:latin typeface="+mn-lt"/>
              </a:rPr>
              <a:t>Sunfeast</a:t>
            </a:r>
            <a:r>
              <a:rPr lang="en-US" b="0" dirty="0">
                <a:solidFill>
                  <a:schemeClr val="tx1"/>
                </a:solidFill>
                <a:effectLst/>
                <a:latin typeface="+mn-lt"/>
              </a:rPr>
              <a:t> connotes happiness, contentment, satisfaction and pleasure</a:t>
            </a:r>
            <a:r>
              <a:rPr lang="en-US" b="0" i="1" dirty="0">
                <a:solidFill>
                  <a:schemeClr val="tx1"/>
                </a:solidFill>
                <a:effectLst/>
                <a:latin typeface="Conv_MyriadPro-Regular"/>
              </a:rPr>
              <a:t>.</a:t>
            </a:r>
            <a:endParaRPr lang="en-IN" b="1" dirty="0">
              <a:solidFill>
                <a:schemeClr val="tx1"/>
              </a:solidFill>
            </a:endParaRPr>
          </a:p>
          <a:p>
            <a:pPr marL="0" lvl="0" indent="0" algn="l" rtl="0">
              <a:spcBef>
                <a:spcPts val="0"/>
              </a:spcBef>
              <a:spcAft>
                <a:spcPts val="0"/>
              </a:spcAft>
              <a:buNone/>
            </a:pPr>
            <a:endParaRPr lang="en-IN" b="1" dirty="0"/>
          </a:p>
          <a:p>
            <a:pPr marL="0" lvl="0" indent="0" algn="l" rtl="0">
              <a:spcBef>
                <a:spcPts val="0"/>
              </a:spcBef>
              <a:spcAft>
                <a:spcPts val="0"/>
              </a:spcAft>
              <a:buNone/>
            </a:pPr>
            <a:r>
              <a:rPr lang="en-IN" b="1" dirty="0">
                <a:solidFill>
                  <a:schemeClr val="tx1"/>
                </a:solidFill>
              </a:rPr>
              <a:t>Brand Website:</a:t>
            </a:r>
            <a:r>
              <a:rPr lang="en-IN" b="1" dirty="0">
                <a:solidFill>
                  <a:schemeClr val="bg1"/>
                </a:solidFill>
              </a:rPr>
              <a:t> </a:t>
            </a:r>
            <a:r>
              <a:rPr lang="en-IN" b="1" dirty="0">
                <a:solidFill>
                  <a:schemeClr val="accent1">
                    <a:lumMod val="50000"/>
                  </a:schemeClr>
                </a:solidFill>
                <a:hlinkClick r:id="rId3">
                  <a:extLst>
                    <a:ext uri="{A12FA001-AC4F-418D-AE19-62706E023703}">
                      <ahyp:hlinkClr xmlns:ahyp="http://schemas.microsoft.com/office/drawing/2018/hyperlinkcolor" val="tx"/>
                    </a:ext>
                  </a:extLst>
                </a:hlinkClick>
              </a:rPr>
              <a:t>https://www.sunfeastworld.com/</a:t>
            </a:r>
            <a:endParaRPr lang="en-IN" b="1" dirty="0">
              <a:solidFill>
                <a:schemeClr val="accent1">
                  <a:lumMod val="50000"/>
                </a:schemeClr>
              </a:solidFill>
            </a:endParaRPr>
          </a:p>
          <a:p>
            <a:pPr marL="0" lvl="0" indent="0" algn="l" rtl="0">
              <a:spcBef>
                <a:spcPts val="0"/>
              </a:spcBef>
              <a:spcAft>
                <a:spcPts val="0"/>
              </a:spcAft>
              <a:buNone/>
            </a:pPr>
            <a:endParaRPr lang="en-IN" b="1" dirty="0"/>
          </a:p>
          <a:p>
            <a:pPr marL="0" lvl="0" indent="0" algn="l" rtl="0">
              <a:spcBef>
                <a:spcPts val="0"/>
              </a:spcBef>
              <a:spcAft>
                <a:spcPts val="0"/>
              </a:spcAft>
              <a:buNone/>
            </a:pPr>
            <a:r>
              <a:rPr lang="en-IN" b="1" dirty="0">
                <a:solidFill>
                  <a:schemeClr val="tx1"/>
                </a:solidFill>
              </a:rPr>
              <a:t>Brand colours: </a:t>
            </a:r>
            <a:r>
              <a:rPr lang="en-IN" dirty="0">
                <a:solidFill>
                  <a:schemeClr val="tx1"/>
                </a:solidFill>
              </a:rPr>
              <a:t>Orange, Red, Yellow and White</a:t>
            </a:r>
          </a:p>
          <a:p>
            <a:pPr marL="0" lvl="0" indent="0" algn="l" rtl="0">
              <a:spcBef>
                <a:spcPts val="0"/>
              </a:spcBef>
              <a:spcAft>
                <a:spcPts val="0"/>
              </a:spcAft>
              <a:buNone/>
            </a:pPr>
            <a:endParaRPr lang="en-IN" b="1" dirty="0">
              <a:solidFill>
                <a:schemeClr val="tx1"/>
              </a:solidFill>
            </a:endParaRPr>
          </a:p>
          <a:p>
            <a:pPr marL="0" lvl="0" indent="0" algn="l" rtl="0">
              <a:spcBef>
                <a:spcPts val="0"/>
              </a:spcBef>
              <a:spcAft>
                <a:spcPts val="0"/>
              </a:spcAft>
              <a:buNone/>
            </a:pPr>
            <a:r>
              <a:rPr lang="en-IN" b="1" dirty="0">
                <a:solidFill>
                  <a:schemeClr val="tx1"/>
                </a:solidFill>
              </a:rPr>
              <a:t>Brand Logo: </a:t>
            </a:r>
          </a:p>
          <a:p>
            <a:pPr marL="0" lvl="0" indent="0" algn="l" rtl="0">
              <a:spcBef>
                <a:spcPts val="0"/>
              </a:spcBef>
              <a:spcAft>
                <a:spcPts val="0"/>
              </a:spcAft>
              <a:buNone/>
            </a:pPr>
            <a:endParaRPr lang="en-IN" b="1" dirty="0"/>
          </a:p>
          <a:p>
            <a:pPr marL="0" lvl="0" indent="0" algn="l" rtl="0">
              <a:spcBef>
                <a:spcPts val="0"/>
              </a:spcBef>
              <a:spcAft>
                <a:spcPts val="0"/>
              </a:spcAft>
              <a:buNone/>
            </a:pPr>
            <a:endParaRPr lang="en-GB" b="1" dirty="0"/>
          </a:p>
          <a:p>
            <a:pPr marL="0" lvl="0" indent="0" algn="l" rtl="0">
              <a:spcBef>
                <a:spcPts val="0"/>
              </a:spcBef>
              <a:spcAft>
                <a:spcPts val="0"/>
              </a:spcAft>
              <a:buNone/>
            </a:pPr>
            <a:r>
              <a:rPr lang="en-GB" b="1" dirty="0">
                <a:solidFill>
                  <a:schemeClr val="tx1"/>
                </a:solidFill>
              </a:rPr>
              <a:t>Mission/Values: </a:t>
            </a:r>
            <a:r>
              <a:rPr lang="en-US" dirty="0">
                <a:solidFill>
                  <a:schemeClr val="tx1"/>
                </a:solidFill>
                <a:latin typeface="+mn-lt"/>
              </a:rPr>
              <a:t>ITC’s Vision is to s</a:t>
            </a:r>
            <a:r>
              <a:rPr lang="en-US" dirty="0">
                <a:solidFill>
                  <a:schemeClr val="tx1"/>
                </a:solidFill>
              </a:rPr>
              <a:t>ustain ITC's position as one of India's most valuable corporations through world class performance, creating growing value for the Indian economy and the Company's stakeholders and Mission is to enhance the wealth generating capability of the enterprise in a </a:t>
            </a:r>
            <a:r>
              <a:rPr lang="en-US" dirty="0" err="1">
                <a:solidFill>
                  <a:schemeClr val="tx1"/>
                </a:solidFill>
              </a:rPr>
              <a:t>globalising</a:t>
            </a:r>
            <a:r>
              <a:rPr lang="en-US" dirty="0">
                <a:solidFill>
                  <a:schemeClr val="tx1"/>
                </a:solidFill>
              </a:rPr>
              <a:t> environment, delivering superior and sustainable stakeholder value.</a:t>
            </a:r>
            <a:endParaRPr dirty="0">
              <a:solidFill>
                <a:schemeClr val="tx1"/>
              </a:solidFill>
            </a:endParaRPr>
          </a:p>
          <a:p>
            <a:pPr marL="0" lvl="0" indent="0" algn="l" rtl="0">
              <a:spcBef>
                <a:spcPts val="0"/>
              </a:spcBef>
              <a:spcAft>
                <a:spcPts val="0"/>
              </a:spcAft>
              <a:buNone/>
            </a:pPr>
            <a:endParaRPr lang="en-GB" b="1" dirty="0">
              <a:solidFill>
                <a:schemeClr val="tx1"/>
              </a:solidFill>
            </a:endParaRPr>
          </a:p>
          <a:p>
            <a:r>
              <a:rPr lang="en-US" b="1" dirty="0">
                <a:solidFill>
                  <a:schemeClr val="tx1"/>
                </a:solidFill>
              </a:rPr>
              <a:t>The brand's tagline: </a:t>
            </a:r>
            <a:r>
              <a:rPr lang="en-US" dirty="0">
                <a:solidFill>
                  <a:schemeClr val="tx1"/>
                </a:solidFill>
              </a:rPr>
              <a:t>Tagline of </a:t>
            </a:r>
            <a:r>
              <a:rPr lang="en-US" dirty="0" err="1">
                <a:solidFill>
                  <a:schemeClr val="tx1"/>
                </a:solidFill>
              </a:rPr>
              <a:t>Sunfeast</a:t>
            </a:r>
            <a:r>
              <a:rPr lang="en-US" dirty="0">
                <a:solidFill>
                  <a:schemeClr val="tx1"/>
                </a:solidFill>
              </a:rPr>
              <a:t> is “Spread the Smile” </a:t>
            </a:r>
          </a:p>
          <a:p>
            <a:pPr marL="0" lvl="0" indent="0" algn="l" rtl="0">
              <a:spcBef>
                <a:spcPts val="0"/>
              </a:spcBef>
              <a:spcAft>
                <a:spcPts val="0"/>
              </a:spcAft>
              <a:buNone/>
            </a:pPr>
            <a:endParaRPr lang="en-GB" b="1" dirty="0">
              <a:solidFill>
                <a:schemeClr val="bg1"/>
              </a:solidFill>
            </a:endParaRPr>
          </a:p>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66DE320C-9217-7DED-F750-A6A0A68C5BA0}"/>
              </a:ext>
            </a:extLst>
          </p:cNvPr>
          <p:cNvPicPr>
            <a:picLocks noChangeAspect="1"/>
          </p:cNvPicPr>
          <p:nvPr/>
        </p:nvPicPr>
        <p:blipFill>
          <a:blip r:embed="rId4"/>
          <a:stretch>
            <a:fillRect/>
          </a:stretch>
        </p:blipFill>
        <p:spPr>
          <a:xfrm>
            <a:off x="2356052" y="2773344"/>
            <a:ext cx="808416" cy="813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6"/>
          <p:cNvSpPr txBox="1"/>
          <p:nvPr/>
        </p:nvSpPr>
        <p:spPr>
          <a:xfrm>
            <a:off x="101064" y="254011"/>
            <a:ext cx="7061736" cy="923326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a:solidFill>
                  <a:schemeClr val="tx1"/>
                </a:solidFill>
              </a:rPr>
              <a:t>COMPANY/TOPIC for project: SUNFEAST</a:t>
            </a:r>
          </a:p>
          <a:p>
            <a:pPr marL="0" lvl="0" indent="0" algn="l" rtl="0">
              <a:spcBef>
                <a:spcPts val="0"/>
              </a:spcBef>
              <a:spcAft>
                <a:spcPts val="0"/>
              </a:spcAft>
              <a:buNone/>
            </a:pPr>
            <a:endParaRPr lang="en-US" b="1" dirty="0">
              <a:solidFill>
                <a:schemeClr val="tx1"/>
              </a:solidFill>
            </a:endParaRPr>
          </a:p>
          <a:p>
            <a:pPr marL="0" lvl="0" indent="0" algn="l" rtl="0">
              <a:spcBef>
                <a:spcPts val="0"/>
              </a:spcBef>
              <a:spcAft>
                <a:spcPts val="0"/>
              </a:spcAft>
              <a:buNone/>
            </a:pPr>
            <a:r>
              <a:rPr lang="en-US" b="1" dirty="0">
                <a:solidFill>
                  <a:schemeClr val="tx1"/>
                </a:solidFill>
              </a:rPr>
              <a:t>USP: </a:t>
            </a:r>
            <a:r>
              <a:rPr lang="en-US" dirty="0">
                <a:solidFill>
                  <a:schemeClr val="tx1"/>
                </a:solidFill>
              </a:rPr>
              <a:t>Their unique selling proposition is that they offer taste and nutrition in every bite. Also their packaging, impeccable quality and different varieties of their products. Celebrity endorsement is included as well.</a:t>
            </a:r>
          </a:p>
          <a:p>
            <a:pPr marL="139700" lvl="0" algn="l" rtl="0">
              <a:spcBef>
                <a:spcPts val="0"/>
              </a:spcBef>
              <a:spcAft>
                <a:spcPts val="0"/>
              </a:spcAft>
              <a:buSzPts val="1400"/>
            </a:pPr>
            <a:endParaRPr lang="en-US" b="1" dirty="0">
              <a:solidFill>
                <a:schemeClr val="tx1"/>
              </a:solidFill>
            </a:endParaRPr>
          </a:p>
          <a:p>
            <a:pPr lvl="0" algn="l" rtl="0">
              <a:spcBef>
                <a:spcPts val="0"/>
              </a:spcBef>
              <a:spcAft>
                <a:spcPts val="0"/>
              </a:spcAft>
              <a:buSzPts val="1400"/>
            </a:pPr>
            <a:r>
              <a:rPr lang="en-US" b="1" dirty="0" err="1">
                <a:solidFill>
                  <a:schemeClr val="tx1"/>
                </a:solidFill>
              </a:rPr>
              <a:t>Analyse</a:t>
            </a:r>
            <a:r>
              <a:rPr lang="en-US" b="1" dirty="0">
                <a:solidFill>
                  <a:schemeClr val="tx1"/>
                </a:solidFill>
              </a:rPr>
              <a:t> Brand Messaging:</a:t>
            </a:r>
            <a:r>
              <a:rPr lang="en-US" dirty="0">
                <a:solidFill>
                  <a:schemeClr val="tx1"/>
                </a:solidFill>
              </a:rPr>
              <a:t> </a:t>
            </a:r>
          </a:p>
          <a:p>
            <a:pPr lvl="0" algn="l" rtl="0">
              <a:spcBef>
                <a:spcPts val="0"/>
              </a:spcBef>
              <a:spcAft>
                <a:spcPts val="0"/>
              </a:spcAft>
              <a:buSzPts val="1400"/>
            </a:pPr>
            <a:r>
              <a:rPr lang="en-US" dirty="0">
                <a:solidFill>
                  <a:schemeClr val="tx1"/>
                </a:solidFill>
              </a:rPr>
              <a:t>I</a:t>
            </a:r>
            <a:r>
              <a:rPr lang="en-US" b="0" i="0" dirty="0">
                <a:solidFill>
                  <a:schemeClr val="tx1"/>
                </a:solidFill>
                <a:effectLst/>
                <a:latin typeface="+mn-lt"/>
              </a:rPr>
              <a:t>n July 2003, ITC entered into Biscuits market with the </a:t>
            </a:r>
            <a:r>
              <a:rPr lang="en-US" b="0" i="0" dirty="0" err="1">
                <a:solidFill>
                  <a:schemeClr val="tx1"/>
                </a:solidFill>
                <a:effectLst/>
                <a:latin typeface="+mn-lt"/>
              </a:rPr>
              <a:t>Sunfeast</a:t>
            </a:r>
            <a:r>
              <a:rPr lang="en-US" b="0" i="0" dirty="0">
                <a:solidFill>
                  <a:schemeClr val="tx1"/>
                </a:solidFill>
                <a:effectLst/>
                <a:latin typeface="+mn-lt"/>
              </a:rPr>
              <a:t> range of Glucose, Marie and cream biscuits. The brand connotes to happiness, contentment, satisfaction and pleasure since its mascot Sunny and slogan spread the smile. In a span of 6 years </a:t>
            </a:r>
            <a:r>
              <a:rPr lang="en-US" b="0" i="0" dirty="0" err="1">
                <a:solidFill>
                  <a:schemeClr val="tx1"/>
                </a:solidFill>
                <a:effectLst/>
                <a:latin typeface="+mn-lt"/>
              </a:rPr>
              <a:t>Sunfeast</a:t>
            </a:r>
            <a:r>
              <a:rPr lang="en-US" b="0" i="0" dirty="0">
                <a:solidFill>
                  <a:schemeClr val="tx1"/>
                </a:solidFill>
                <a:effectLst/>
                <a:latin typeface="+mn-lt"/>
              </a:rPr>
              <a:t> has launched many new varieties and has its presence in almost all types of biscuit categories. It is </a:t>
            </a:r>
            <a:r>
              <a:rPr lang="en-US" dirty="0">
                <a:solidFill>
                  <a:schemeClr val="tx1"/>
                </a:solidFill>
              </a:rPr>
              <a:t>Attractive, innovative and aesthetic. Each product has it’s own particular color theme and there and fun advertisements. They also show different variety of </a:t>
            </a:r>
            <a:r>
              <a:rPr lang="en-US" dirty="0" err="1">
                <a:solidFill>
                  <a:schemeClr val="tx1"/>
                </a:solidFill>
              </a:rPr>
              <a:t>recipies</a:t>
            </a:r>
            <a:r>
              <a:rPr lang="en-US" dirty="0">
                <a:solidFill>
                  <a:schemeClr val="tx1"/>
                </a:solidFill>
              </a:rPr>
              <a:t> in which customers can use their product.</a:t>
            </a:r>
          </a:p>
          <a:p>
            <a:pPr lvl="0" algn="l" rtl="0">
              <a:spcBef>
                <a:spcPts val="0"/>
              </a:spcBef>
              <a:spcAft>
                <a:spcPts val="0"/>
              </a:spcAft>
              <a:buSzPts val="1400"/>
            </a:pPr>
            <a:r>
              <a:rPr lang="en-US" b="1" dirty="0">
                <a:solidFill>
                  <a:schemeClr val="tx1"/>
                </a:solidFill>
              </a:rPr>
              <a:t>Example: </a:t>
            </a:r>
            <a:r>
              <a:rPr lang="en-US" dirty="0">
                <a:solidFill>
                  <a:schemeClr val="accent1">
                    <a:lumMod val="50000"/>
                  </a:schemeClr>
                </a:solidFill>
                <a:hlinkClick r:id="rId3">
                  <a:extLst>
                    <a:ext uri="{A12FA001-AC4F-418D-AE19-62706E023703}">
                      <ahyp:hlinkClr xmlns:ahyp="http://schemas.microsoft.com/office/drawing/2018/hyperlinkcolor" val="tx"/>
                    </a:ext>
                  </a:extLst>
                </a:hlinkClick>
              </a:rPr>
              <a:t>https://www.instagram.com/reel/CuHGYEJB7KD/?igshid=MzRlODBiNWFlZA==</a:t>
            </a:r>
            <a:endParaRPr lang="en-US" dirty="0">
              <a:solidFill>
                <a:schemeClr val="accent1">
                  <a:lumMod val="50000"/>
                </a:schemeClr>
              </a:solidFill>
            </a:endParaRPr>
          </a:p>
          <a:p>
            <a:pPr marL="139700" lvl="0" algn="l" rtl="0">
              <a:spcBef>
                <a:spcPts val="0"/>
              </a:spcBef>
              <a:spcAft>
                <a:spcPts val="0"/>
              </a:spcAft>
              <a:buSzPts val="1400"/>
            </a:pPr>
            <a:endParaRPr lang="en-US" dirty="0">
              <a:solidFill>
                <a:schemeClr val="accent1">
                  <a:lumMod val="50000"/>
                </a:schemeClr>
              </a:solidFill>
            </a:endParaRPr>
          </a:p>
          <a:p>
            <a:r>
              <a:rPr lang="en-US" b="1" dirty="0"/>
              <a:t>Examine the brand’s tagline: </a:t>
            </a:r>
            <a:r>
              <a:rPr lang="en-US" b="0" i="0" dirty="0" err="1">
                <a:solidFill>
                  <a:schemeClr val="tx1"/>
                </a:solidFill>
                <a:effectLst/>
                <a:latin typeface="+mn-lt"/>
              </a:rPr>
              <a:t>Sunfeast</a:t>
            </a:r>
            <a:r>
              <a:rPr lang="en-US" b="0" i="0" dirty="0">
                <a:solidFill>
                  <a:schemeClr val="tx1"/>
                </a:solidFill>
                <a:effectLst/>
                <a:latin typeface="+mn-lt"/>
              </a:rPr>
              <a:t> is a brand in the snacks food </a:t>
            </a:r>
            <a:r>
              <a:rPr lang="en-US" b="0" i="0" dirty="0" err="1">
                <a:solidFill>
                  <a:schemeClr val="tx1"/>
                </a:solidFill>
                <a:effectLst/>
                <a:latin typeface="+mn-lt"/>
              </a:rPr>
              <a:t>segment.Tagline</a:t>
            </a:r>
            <a:r>
              <a:rPr lang="en-US" b="0" i="0" dirty="0">
                <a:solidFill>
                  <a:schemeClr val="tx1"/>
                </a:solidFill>
                <a:effectLst/>
                <a:latin typeface="+mn-lt"/>
              </a:rPr>
              <a:t> of </a:t>
            </a:r>
            <a:r>
              <a:rPr lang="en-US" b="0" i="0" dirty="0" err="1">
                <a:solidFill>
                  <a:schemeClr val="tx1"/>
                </a:solidFill>
                <a:effectLst/>
                <a:latin typeface="+mn-lt"/>
              </a:rPr>
              <a:t>Sunfeast</a:t>
            </a:r>
            <a:r>
              <a:rPr lang="en-US" b="0" i="0" dirty="0">
                <a:solidFill>
                  <a:schemeClr val="tx1"/>
                </a:solidFill>
                <a:effectLst/>
                <a:latin typeface="+mn-lt"/>
              </a:rPr>
              <a:t>  is </a:t>
            </a:r>
            <a:r>
              <a:rPr lang="en-US" b="1" i="1" dirty="0">
                <a:solidFill>
                  <a:schemeClr val="tx1"/>
                </a:solidFill>
                <a:effectLst/>
                <a:latin typeface="+mn-lt"/>
              </a:rPr>
              <a:t>“Spread the Smile”</a:t>
            </a:r>
            <a:r>
              <a:rPr lang="en-US" b="0" i="0" dirty="0">
                <a:solidFill>
                  <a:schemeClr val="tx1"/>
                </a:solidFill>
                <a:effectLst/>
                <a:latin typeface="+mn-lt"/>
              </a:rPr>
              <a:t> ITC entered the biscuits market with </a:t>
            </a:r>
            <a:r>
              <a:rPr lang="en-US" b="0" i="0" dirty="0" err="1">
                <a:solidFill>
                  <a:schemeClr val="tx1"/>
                </a:solidFill>
                <a:effectLst/>
                <a:latin typeface="+mn-lt"/>
              </a:rPr>
              <a:t>sunfeast</a:t>
            </a:r>
            <a:r>
              <a:rPr lang="en-US" b="0" i="0" dirty="0">
                <a:solidFill>
                  <a:schemeClr val="tx1"/>
                </a:solidFill>
                <a:effectLst/>
                <a:latin typeface="+mn-lt"/>
              </a:rPr>
              <a:t> brand in July 2003. . Tagline of </a:t>
            </a:r>
            <a:r>
              <a:rPr lang="en-US" b="0" i="0" dirty="0" err="1">
                <a:solidFill>
                  <a:schemeClr val="tx1"/>
                </a:solidFill>
                <a:effectLst/>
                <a:latin typeface="+mn-lt"/>
              </a:rPr>
              <a:t>Sunfeast</a:t>
            </a:r>
            <a:r>
              <a:rPr lang="en-US" b="0" i="0" dirty="0">
                <a:solidFill>
                  <a:schemeClr val="tx1"/>
                </a:solidFill>
                <a:effectLst/>
                <a:latin typeface="+mn-lt"/>
              </a:rPr>
              <a:t> Glucose Biscuits is:</a:t>
            </a:r>
            <a:r>
              <a:rPr lang="en-US" b="1" i="1" dirty="0">
                <a:solidFill>
                  <a:schemeClr val="tx1"/>
                </a:solidFill>
                <a:effectLst/>
                <a:latin typeface="+mn-lt"/>
              </a:rPr>
              <a:t> “Jo de </a:t>
            </a:r>
            <a:r>
              <a:rPr lang="en-US" b="1" i="1" dirty="0" err="1">
                <a:solidFill>
                  <a:schemeClr val="tx1"/>
                </a:solidFill>
                <a:effectLst/>
                <a:latin typeface="+mn-lt"/>
              </a:rPr>
              <a:t>jitne</a:t>
            </a:r>
            <a:r>
              <a:rPr lang="en-US" b="1" i="1" dirty="0">
                <a:solidFill>
                  <a:schemeClr val="tx1"/>
                </a:solidFill>
                <a:effectLst/>
                <a:latin typeface="+mn-lt"/>
              </a:rPr>
              <a:t> ki </a:t>
            </a:r>
            <a:r>
              <a:rPr lang="en-US" b="1" i="1" dirty="0" err="1">
                <a:solidFill>
                  <a:schemeClr val="tx1"/>
                </a:solidFill>
                <a:effectLst/>
                <a:latin typeface="+mn-lt"/>
              </a:rPr>
              <a:t>sakti</a:t>
            </a:r>
            <a:r>
              <a:rPr lang="en-US" b="1" i="1" dirty="0">
                <a:solidFill>
                  <a:schemeClr val="tx1"/>
                </a:solidFill>
                <a:effectLst/>
                <a:latin typeface="+mn-lt"/>
              </a:rPr>
              <a:t>”</a:t>
            </a:r>
            <a:r>
              <a:rPr lang="en-US" b="0" i="0" dirty="0">
                <a:solidFill>
                  <a:schemeClr val="tx1"/>
                </a:solidFill>
                <a:effectLst/>
                <a:latin typeface="+mn-lt"/>
              </a:rPr>
              <a:t> i.e.</a:t>
            </a:r>
            <a:r>
              <a:rPr lang="en-US" b="1" i="1" dirty="0">
                <a:solidFill>
                  <a:schemeClr val="tx1"/>
                </a:solidFill>
                <a:effectLst/>
                <a:latin typeface="+mn-lt"/>
              </a:rPr>
              <a:t> “one that gives the power to win”.</a:t>
            </a:r>
            <a:endParaRPr lang="en-US" b="0" i="0" dirty="0">
              <a:solidFill>
                <a:schemeClr val="tx1"/>
              </a:solidFill>
              <a:effectLst/>
              <a:latin typeface="+mn-lt"/>
            </a:endParaRPr>
          </a:p>
          <a:p>
            <a:pPr marL="0" lvl="0" indent="0" algn="l" rtl="0">
              <a:spcBef>
                <a:spcPts val="0"/>
              </a:spcBef>
              <a:spcAft>
                <a:spcPts val="0"/>
              </a:spcAft>
              <a:buNone/>
            </a:pPr>
            <a:endParaRPr lang="en-US" b="1"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lvl="0" algn="l" rtl="0">
              <a:spcBef>
                <a:spcPts val="0"/>
              </a:spcBef>
              <a:spcAft>
                <a:spcPts val="0"/>
              </a:spcAft>
            </a:pPr>
            <a:endParaRPr lang="en-US" dirty="0"/>
          </a:p>
          <a:p>
            <a:pPr marL="139700" lvl="0" algn="l" rtl="0">
              <a:spcBef>
                <a:spcPts val="0"/>
              </a:spcBef>
              <a:spcAft>
                <a:spcPts val="0"/>
              </a:spcAft>
              <a:buSzPts val="1400"/>
            </a:pPr>
            <a:endParaRPr lang="en-US" b="1" dirty="0"/>
          </a:p>
          <a:p>
            <a:pPr marL="457200" lvl="0" indent="-317500" algn="l" rtl="0">
              <a:spcBef>
                <a:spcPts val="0"/>
              </a:spcBef>
              <a:spcAft>
                <a:spcPts val="0"/>
              </a:spcAft>
              <a:buSzPts val="1400"/>
              <a:buChar char="●"/>
            </a:pPr>
            <a:endParaRPr lang="en-US" b="1" dirty="0"/>
          </a:p>
          <a:p>
            <a:pPr marL="457200" lvl="0" indent="-317500" algn="l" rtl="0">
              <a:spcBef>
                <a:spcPts val="0"/>
              </a:spcBef>
              <a:spcAft>
                <a:spcPts val="0"/>
              </a:spcAft>
              <a:buSzPts val="1400"/>
              <a:buChar char="●"/>
            </a:pPr>
            <a:endParaRPr lang="en-US" b="1" dirty="0"/>
          </a:p>
          <a:p>
            <a:pPr marL="457200" lvl="0" indent="-317500" algn="l" rtl="0">
              <a:spcBef>
                <a:spcPts val="0"/>
              </a:spcBef>
              <a:spcAft>
                <a:spcPts val="0"/>
              </a:spcAft>
              <a:buSzPts val="1400"/>
              <a:buChar char="●"/>
            </a:pPr>
            <a:endParaRPr lang="en-US" b="1" dirty="0"/>
          </a:p>
          <a:p>
            <a:pPr marL="457200" lvl="0" indent="-317500" algn="l" rtl="0">
              <a:spcBef>
                <a:spcPts val="0"/>
              </a:spcBef>
              <a:spcAft>
                <a:spcPts val="0"/>
              </a:spcAft>
              <a:buSzPts val="1400"/>
              <a:buChar char="●"/>
            </a:pPr>
            <a:endParaRPr lang="en-US" b="1" dirty="0"/>
          </a:p>
          <a:p>
            <a:pPr marL="457200" lvl="0" indent="-317500" algn="l" rtl="0">
              <a:spcBef>
                <a:spcPts val="0"/>
              </a:spcBef>
              <a:spcAft>
                <a:spcPts val="0"/>
              </a:spcAft>
              <a:buSzPts val="1400"/>
              <a:buChar char="●"/>
            </a:pPr>
            <a:endParaRPr lang="en-US" b="1" dirty="0"/>
          </a:p>
          <a:p>
            <a:pPr marL="457200" lvl="0" indent="-317500" algn="l" rtl="0">
              <a:spcBef>
                <a:spcPts val="0"/>
              </a:spcBef>
              <a:spcAft>
                <a:spcPts val="0"/>
              </a:spcAft>
              <a:buSzPts val="1400"/>
              <a:buChar char="●"/>
            </a:pPr>
            <a:endParaRPr lang="en-US" b="1" dirty="0"/>
          </a:p>
          <a:p>
            <a:pPr marL="457200" lvl="0" indent="-317500" algn="l" rtl="0">
              <a:spcBef>
                <a:spcPts val="0"/>
              </a:spcBef>
              <a:spcAft>
                <a:spcPts val="0"/>
              </a:spcAft>
              <a:buSzPts val="1400"/>
              <a:buChar char="●"/>
            </a:pPr>
            <a:endParaRPr lang="en-US" b="1" dirty="0"/>
          </a:p>
          <a:p>
            <a:pPr marL="139700" lvl="0" algn="l" rtl="0">
              <a:spcBef>
                <a:spcPts val="0"/>
              </a:spcBef>
              <a:spcAft>
                <a:spcPts val="0"/>
              </a:spcAft>
              <a:buSzPts val="1400"/>
            </a:pPr>
            <a:endParaRPr lang="en-US" b="1" dirty="0"/>
          </a:p>
          <a:p>
            <a:pPr marL="457200" lvl="0" indent="-317500" algn="l" rtl="0">
              <a:spcBef>
                <a:spcPts val="0"/>
              </a:spcBef>
              <a:spcAft>
                <a:spcPts val="0"/>
              </a:spcAft>
              <a:buSzPts val="1400"/>
              <a:buChar char="●"/>
            </a:pPr>
            <a:endParaRPr lang="en-US" b="1" dirty="0"/>
          </a:p>
          <a:p>
            <a:pPr marL="457200" lvl="0" indent="-317500" algn="l" rtl="0">
              <a:spcBef>
                <a:spcPts val="0"/>
              </a:spcBef>
              <a:spcAft>
                <a:spcPts val="0"/>
              </a:spcAft>
              <a:buSzPts val="1400"/>
              <a:buChar char="●"/>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lang="en-US" dirty="0"/>
          </a:p>
        </p:txBody>
      </p:sp>
      <p:pic>
        <p:nvPicPr>
          <p:cNvPr id="4" name="Picture 3">
            <a:extLst>
              <a:ext uri="{FF2B5EF4-FFF2-40B4-BE49-F238E27FC236}">
                <a16:creationId xmlns:a16="http://schemas.microsoft.com/office/drawing/2014/main" id="{AF7B7DBB-2A39-12DE-A12B-A0D87670EE84}"/>
              </a:ext>
            </a:extLst>
          </p:cNvPr>
          <p:cNvPicPr>
            <a:picLocks noChangeAspect="1"/>
          </p:cNvPicPr>
          <p:nvPr/>
        </p:nvPicPr>
        <p:blipFill rotWithShape="1">
          <a:blip r:embed="rId4"/>
          <a:srcRect t="9736" b="35238"/>
          <a:stretch/>
        </p:blipFill>
        <p:spPr>
          <a:xfrm>
            <a:off x="7162800" y="172346"/>
            <a:ext cx="1822079" cy="29536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0889C6-14D1-0658-DB52-918BB65D45CB}"/>
              </a:ext>
            </a:extLst>
          </p:cNvPr>
          <p:cNvSpPr txBox="1"/>
          <p:nvPr/>
        </p:nvSpPr>
        <p:spPr>
          <a:xfrm>
            <a:off x="364671" y="0"/>
            <a:ext cx="8352971" cy="677108"/>
          </a:xfrm>
          <a:prstGeom prst="rect">
            <a:avLst/>
          </a:prstGeom>
          <a:noFill/>
        </p:spPr>
        <p:txBody>
          <a:bodyPr wrap="square" rtlCol="0">
            <a:spAutoFit/>
          </a:bodyPr>
          <a:lstStyle/>
          <a:p>
            <a:pPr algn="ctr"/>
            <a:r>
              <a:rPr lang="en-US" sz="1900" b="1" dirty="0">
                <a:solidFill>
                  <a:schemeClr val="tx1"/>
                </a:solidFill>
                <a:latin typeface="+mj-lt"/>
              </a:rPr>
              <a:t>Part 1: Brand study, Competitor Analysis &amp; Buyer’s/Audience’s Persona</a:t>
            </a:r>
            <a:endParaRPr lang="en-US" sz="1900" dirty="0">
              <a:solidFill>
                <a:schemeClr val="tx1"/>
              </a:solidFill>
              <a:latin typeface="+mj-lt"/>
            </a:endParaRPr>
          </a:p>
        </p:txBody>
      </p:sp>
      <p:sp>
        <p:nvSpPr>
          <p:cNvPr id="9" name="TextBox 8">
            <a:extLst>
              <a:ext uri="{FF2B5EF4-FFF2-40B4-BE49-F238E27FC236}">
                <a16:creationId xmlns:a16="http://schemas.microsoft.com/office/drawing/2014/main" id="{8228E4BA-AFD3-47A6-6C0E-CBB9A6EE6476}"/>
              </a:ext>
            </a:extLst>
          </p:cNvPr>
          <p:cNvSpPr txBox="1"/>
          <p:nvPr/>
        </p:nvSpPr>
        <p:spPr>
          <a:xfrm>
            <a:off x="426358" y="639208"/>
            <a:ext cx="8414657" cy="5262979"/>
          </a:xfrm>
          <a:prstGeom prst="rect">
            <a:avLst/>
          </a:prstGeom>
          <a:noFill/>
        </p:spPr>
        <p:txBody>
          <a:bodyPr wrap="square" rtlCol="0">
            <a:spAutoFit/>
          </a:bodyPr>
          <a:lstStyle/>
          <a:p>
            <a:pPr lvl="0" algn="l" rtl="0">
              <a:spcBef>
                <a:spcPts val="0"/>
              </a:spcBef>
              <a:spcAft>
                <a:spcPts val="0"/>
              </a:spcAft>
              <a:buSzPts val="1400"/>
            </a:pPr>
            <a:r>
              <a:rPr lang="en-US" b="1" dirty="0">
                <a:solidFill>
                  <a:schemeClr val="tx1"/>
                </a:solidFill>
              </a:rPr>
              <a:t>Competitor Analysis</a:t>
            </a:r>
          </a:p>
          <a:p>
            <a:pPr lvl="0" algn="l" rtl="0">
              <a:spcBef>
                <a:spcPts val="0"/>
              </a:spcBef>
              <a:spcAft>
                <a:spcPts val="0"/>
              </a:spcAft>
              <a:buSzPts val="1400"/>
            </a:pPr>
            <a:endParaRPr lang="en-US" b="1" dirty="0">
              <a:solidFill>
                <a:schemeClr val="tx1"/>
              </a:solidFill>
            </a:endParaRPr>
          </a:p>
          <a:p>
            <a:pPr marL="0" lvl="0" indent="0" algn="l" rtl="0">
              <a:spcBef>
                <a:spcPts val="0"/>
              </a:spcBef>
              <a:spcAft>
                <a:spcPts val="0"/>
              </a:spcAft>
              <a:buNone/>
            </a:pPr>
            <a:r>
              <a:rPr lang="en-US" b="1" dirty="0">
                <a:solidFill>
                  <a:schemeClr val="tx1"/>
                </a:solidFill>
              </a:rPr>
              <a:t>Competitor 1: Parle Products</a:t>
            </a:r>
          </a:p>
          <a:p>
            <a:pPr marL="0" lvl="0" indent="0" algn="l" rtl="0">
              <a:spcBef>
                <a:spcPts val="0"/>
              </a:spcBef>
              <a:spcAft>
                <a:spcPts val="0"/>
              </a:spcAft>
              <a:buNone/>
            </a:pPr>
            <a:r>
              <a:rPr lang="en-US" b="0" i="0" dirty="0">
                <a:solidFill>
                  <a:schemeClr val="tx1"/>
                </a:solidFill>
                <a:effectLst/>
                <a:latin typeface="PTSans-Regular"/>
              </a:rPr>
              <a:t>Parle Products Limited was established in 1929 and it is worth around US$ 450 million. Parle Products Limited is one of the topmost manufacturers of confectionery and biscuits in India. Parle-G, one of the brands of Parle Products Limited, is one of the highest selling biscuit brands in India. Other popular brands of Parle Products Limited are Mango Bite, Sixer, Melody, and Hide and Seek. The name of the company is a symbol of great taste, nutrition, and quality.</a:t>
            </a:r>
            <a:br>
              <a:rPr lang="en-US" dirty="0">
                <a:solidFill>
                  <a:schemeClr val="tx1"/>
                </a:solidFill>
              </a:rPr>
            </a:br>
            <a:r>
              <a:rPr lang="en-US" b="1" dirty="0">
                <a:solidFill>
                  <a:schemeClr val="tx1"/>
                </a:solidFill>
              </a:rPr>
              <a:t>Logo: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Website: </a:t>
            </a:r>
            <a:r>
              <a:rPr lang="en-US" b="1" dirty="0">
                <a:solidFill>
                  <a:schemeClr val="accent1">
                    <a:lumMod val="50000"/>
                  </a:schemeClr>
                </a:solidFill>
                <a:hlinkClick r:id="rId2">
                  <a:extLst>
                    <a:ext uri="{A12FA001-AC4F-418D-AE19-62706E023703}">
                      <ahyp:hlinkClr xmlns:ahyp="http://schemas.microsoft.com/office/drawing/2018/hyperlinkcolor" val="tx"/>
                    </a:ext>
                  </a:extLst>
                </a:hlinkClick>
              </a:rPr>
              <a:t>https://www.parleproducts.com/</a:t>
            </a:r>
            <a:endParaRPr lang="en-US" b="1" dirty="0">
              <a:solidFill>
                <a:schemeClr val="accent1">
                  <a:lumMod val="50000"/>
                </a:schemeClr>
              </a:solidFill>
            </a:endParaRP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USP: </a:t>
            </a:r>
            <a:r>
              <a:rPr lang="en-US" b="0" i="0" dirty="0">
                <a:solidFill>
                  <a:srgbClr val="000000"/>
                </a:solidFill>
                <a:effectLst/>
                <a:latin typeface="Arial" panose="020B0604020202020204" pitchFamily="34" charset="0"/>
              </a:rPr>
              <a:t>One of India’s most trusted, affordable and most sold foods brand.</a:t>
            </a:r>
            <a:endParaRPr lang="en-US" b="1" dirty="0"/>
          </a:p>
          <a:p>
            <a:pPr marL="0" lvl="0" indent="0" algn="l" rtl="0">
              <a:spcBef>
                <a:spcPts val="0"/>
              </a:spcBef>
              <a:spcAft>
                <a:spcPts val="0"/>
              </a:spcAft>
              <a:buNone/>
            </a:pPr>
            <a:r>
              <a:rPr lang="en-US" b="1" dirty="0"/>
              <a:t> </a:t>
            </a:r>
            <a:r>
              <a:rPr lang="en-US" dirty="0"/>
              <a:t>Includes a wide variety of products, has precise </a:t>
            </a:r>
            <a:r>
              <a:rPr lang="en-US" dirty="0" err="1"/>
              <a:t>categorisation</a:t>
            </a:r>
            <a:r>
              <a:rPr lang="en-US" dirty="0"/>
              <a:t>, creative display of products.</a:t>
            </a:r>
          </a:p>
          <a:p>
            <a:pPr marL="0" lvl="0" indent="0" algn="l" rtl="0">
              <a:spcBef>
                <a:spcPts val="0"/>
              </a:spcBef>
              <a:spcAft>
                <a:spcPts val="0"/>
              </a:spcAft>
              <a:buNone/>
            </a:pPr>
            <a:endParaRPr lang="en-US" dirty="0"/>
          </a:p>
          <a:p>
            <a:r>
              <a:rPr lang="en-GB" b="1" dirty="0"/>
              <a:t>Communication: </a:t>
            </a:r>
            <a:r>
              <a:rPr lang="en-GB" dirty="0"/>
              <a:t>Animated video promotion, User generated content, Instagram video challenges</a:t>
            </a:r>
            <a:endParaRPr lang="en-GB" b="1"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endParaRPr lang="en-IN" dirty="0"/>
          </a:p>
        </p:txBody>
      </p:sp>
      <p:pic>
        <p:nvPicPr>
          <p:cNvPr id="10" name="Picture 9">
            <a:extLst>
              <a:ext uri="{FF2B5EF4-FFF2-40B4-BE49-F238E27FC236}">
                <a16:creationId xmlns:a16="http://schemas.microsoft.com/office/drawing/2014/main" id="{FA9E4ABD-E55E-DC35-1699-4BB728F0ADBA}"/>
              </a:ext>
            </a:extLst>
          </p:cNvPr>
          <p:cNvPicPr>
            <a:picLocks noChangeAspect="1"/>
          </p:cNvPicPr>
          <p:nvPr/>
        </p:nvPicPr>
        <p:blipFill>
          <a:blip r:embed="rId3"/>
          <a:stretch>
            <a:fillRect/>
          </a:stretch>
        </p:blipFill>
        <p:spPr>
          <a:xfrm>
            <a:off x="1170062" y="2571750"/>
            <a:ext cx="1892806" cy="1064079"/>
          </a:xfrm>
          <a:prstGeom prst="rect">
            <a:avLst/>
          </a:prstGeom>
        </p:spPr>
      </p:pic>
    </p:spTree>
    <p:extLst>
      <p:ext uri="{BB962C8B-B14F-4D97-AF65-F5344CB8AC3E}">
        <p14:creationId xmlns:p14="http://schemas.microsoft.com/office/powerpoint/2010/main" val="1238045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5DF71-FEE1-DF88-BD63-63E4A0652AAD}"/>
              </a:ext>
            </a:extLst>
          </p:cNvPr>
          <p:cNvSpPr>
            <a:spLocks noGrp="1"/>
          </p:cNvSpPr>
          <p:nvPr>
            <p:ph type="title"/>
          </p:nvPr>
        </p:nvSpPr>
        <p:spPr>
          <a:xfrm>
            <a:off x="435428" y="168225"/>
            <a:ext cx="8396871" cy="572700"/>
          </a:xfrm>
        </p:spPr>
        <p:txBody>
          <a:bodyPr>
            <a:normAutofit fontScale="90000"/>
          </a:bodyPr>
          <a:lstStyle/>
          <a:p>
            <a:pPr algn="ctr"/>
            <a:r>
              <a:rPr lang="en-US" sz="2100" b="1" dirty="0">
                <a:solidFill>
                  <a:schemeClr val="tx1"/>
                </a:solidFill>
              </a:rPr>
              <a:t>Part 1: Brand study, Competitor Analysis &amp; Buyer’s/Audience’s Persona</a:t>
            </a:r>
            <a:br>
              <a:rPr lang="en-US" sz="2800" dirty="0">
                <a:solidFill>
                  <a:schemeClr val="tx1"/>
                </a:solidFill>
              </a:rPr>
            </a:br>
            <a:br>
              <a:rPr lang="en-US" sz="2800" dirty="0">
                <a:solidFill>
                  <a:schemeClr val="tx1"/>
                </a:solidFill>
              </a:rPr>
            </a:br>
            <a:endParaRPr lang="en-IN" dirty="0">
              <a:solidFill>
                <a:schemeClr val="tx1"/>
              </a:solidFill>
            </a:endParaRPr>
          </a:p>
        </p:txBody>
      </p:sp>
      <p:sp>
        <p:nvSpPr>
          <p:cNvPr id="3" name="Text Placeholder 2">
            <a:extLst>
              <a:ext uri="{FF2B5EF4-FFF2-40B4-BE49-F238E27FC236}">
                <a16:creationId xmlns:a16="http://schemas.microsoft.com/office/drawing/2014/main" id="{A2FD7AE5-D226-1CC3-1FDB-E2A36393ABED}"/>
              </a:ext>
            </a:extLst>
          </p:cNvPr>
          <p:cNvSpPr>
            <a:spLocks noGrp="1"/>
          </p:cNvSpPr>
          <p:nvPr>
            <p:ph type="body" idx="1"/>
          </p:nvPr>
        </p:nvSpPr>
        <p:spPr>
          <a:xfrm>
            <a:off x="369757" y="1030514"/>
            <a:ext cx="8520600" cy="4579257"/>
          </a:xfrm>
        </p:spPr>
        <p:txBody>
          <a:bodyPr/>
          <a:lstStyle/>
          <a:p>
            <a:pPr marL="0" indent="0">
              <a:buNone/>
            </a:pPr>
            <a:r>
              <a:rPr lang="en-GB" sz="1400" b="1" dirty="0">
                <a:solidFill>
                  <a:schemeClr val="tx1"/>
                </a:solidFill>
              </a:rPr>
              <a:t>Competitor 2: Britannia Industries</a:t>
            </a:r>
          </a:p>
          <a:p>
            <a:pPr marL="0" indent="0">
              <a:buNone/>
            </a:pPr>
            <a:r>
              <a:rPr lang="en-US" sz="1400" b="0" i="0" dirty="0">
                <a:solidFill>
                  <a:schemeClr val="tx1"/>
                </a:solidFill>
                <a:effectLst/>
                <a:latin typeface="arial" panose="020B0604020202020204" pitchFamily="34" charset="0"/>
              </a:rPr>
              <a:t>Britannia Industries Limited is an Indian Multinational FMCG company </a:t>
            </a:r>
            <a:r>
              <a:rPr lang="en-US" sz="1400" b="0" i="0" dirty="0" err="1">
                <a:solidFill>
                  <a:schemeClr val="tx1"/>
                </a:solidFill>
                <a:effectLst/>
                <a:latin typeface="arial" panose="020B0604020202020204" pitchFamily="34" charset="0"/>
              </a:rPr>
              <a:t>specialised</a:t>
            </a:r>
            <a:r>
              <a:rPr lang="en-US" sz="1400" b="0" i="0" dirty="0">
                <a:solidFill>
                  <a:schemeClr val="tx1"/>
                </a:solidFill>
                <a:effectLst/>
                <a:latin typeface="arial" panose="020B0604020202020204" pitchFamily="34" charset="0"/>
              </a:rPr>
              <a:t> in food industry, part of the Wadia Group headed by </a:t>
            </a:r>
            <a:r>
              <a:rPr lang="en-US" sz="1400" b="0" i="0" dirty="0" err="1">
                <a:solidFill>
                  <a:schemeClr val="tx1"/>
                </a:solidFill>
                <a:effectLst/>
                <a:latin typeface="arial" panose="020B0604020202020204" pitchFamily="34" charset="0"/>
              </a:rPr>
              <a:t>Nusli</a:t>
            </a:r>
            <a:r>
              <a:rPr lang="en-US" sz="1400" b="0" i="0" dirty="0">
                <a:solidFill>
                  <a:schemeClr val="tx1"/>
                </a:solidFill>
                <a:effectLst/>
                <a:latin typeface="arial" panose="020B0604020202020204" pitchFamily="34" charset="0"/>
              </a:rPr>
              <a:t> Wadia. Founded in 1892 and headquartered in Kolkata, it is one of India's oldest existing companies and best known for its biscuit products.</a:t>
            </a:r>
            <a:endParaRPr lang="en-GB" sz="1400" b="1" dirty="0">
              <a:solidFill>
                <a:schemeClr val="tx1"/>
              </a:solidFill>
            </a:endParaRPr>
          </a:p>
          <a:p>
            <a:pPr marL="0" indent="0">
              <a:buNone/>
            </a:pPr>
            <a:r>
              <a:rPr lang="en-GB" sz="1400" b="1" dirty="0">
                <a:solidFill>
                  <a:schemeClr val="tx1"/>
                </a:solidFill>
              </a:rPr>
              <a:t>Logo:   </a:t>
            </a:r>
          </a:p>
          <a:p>
            <a:pPr marL="0" indent="0">
              <a:buNone/>
            </a:pPr>
            <a:endParaRPr lang="en-GB" sz="1400" b="1" dirty="0">
              <a:solidFill>
                <a:schemeClr val="tx1"/>
              </a:solidFill>
            </a:endParaRPr>
          </a:p>
          <a:p>
            <a:pPr marL="0" indent="0">
              <a:buNone/>
            </a:pPr>
            <a:endParaRPr lang="en-GB" sz="1400" b="1" dirty="0">
              <a:solidFill>
                <a:schemeClr val="tx1"/>
              </a:solidFill>
            </a:endParaRPr>
          </a:p>
          <a:p>
            <a:pPr marL="0" indent="0">
              <a:buNone/>
            </a:pPr>
            <a:endParaRPr lang="en-GB" sz="1400" b="1" dirty="0">
              <a:solidFill>
                <a:schemeClr val="tx1"/>
              </a:solidFill>
            </a:endParaRPr>
          </a:p>
          <a:p>
            <a:pPr marL="0" indent="0">
              <a:buNone/>
            </a:pPr>
            <a:endParaRPr lang="en-GB" sz="1400" b="1" dirty="0">
              <a:solidFill>
                <a:schemeClr val="tx1"/>
              </a:solidFill>
            </a:endParaRPr>
          </a:p>
          <a:p>
            <a:pPr marL="0" indent="0">
              <a:buNone/>
            </a:pPr>
            <a:r>
              <a:rPr lang="en-GB" sz="1400" b="1" dirty="0">
                <a:solidFill>
                  <a:schemeClr val="tx1"/>
                </a:solidFill>
              </a:rPr>
              <a:t>Website: </a:t>
            </a:r>
            <a:r>
              <a:rPr lang="en-GB" sz="1400" b="1" dirty="0">
                <a:solidFill>
                  <a:schemeClr val="accent1">
                    <a:lumMod val="50000"/>
                  </a:schemeClr>
                </a:solidFill>
                <a:hlinkClick r:id="rId2">
                  <a:extLst>
                    <a:ext uri="{A12FA001-AC4F-418D-AE19-62706E023703}">
                      <ahyp:hlinkClr xmlns:ahyp="http://schemas.microsoft.com/office/drawing/2018/hyperlinkcolor" val="tx"/>
                    </a:ext>
                  </a:extLst>
                </a:hlinkClick>
              </a:rPr>
              <a:t>https://www.britannia.co.in/</a:t>
            </a:r>
            <a:endParaRPr lang="en-GB" sz="1400" b="1" dirty="0">
              <a:solidFill>
                <a:schemeClr val="accent1">
                  <a:lumMod val="50000"/>
                </a:schemeClr>
              </a:solidFill>
            </a:endParaRPr>
          </a:p>
          <a:p>
            <a:pPr marL="0" lvl="0" indent="0" algn="l" rtl="0">
              <a:spcBef>
                <a:spcPts val="0"/>
              </a:spcBef>
              <a:spcAft>
                <a:spcPts val="0"/>
              </a:spcAft>
              <a:buNone/>
            </a:pPr>
            <a:endParaRPr lang="en-GB" sz="1400" b="1" dirty="0">
              <a:solidFill>
                <a:schemeClr val="tx1"/>
              </a:solidFill>
            </a:endParaRPr>
          </a:p>
          <a:p>
            <a:pPr marL="0" lvl="0" indent="0" algn="l" rtl="0">
              <a:spcBef>
                <a:spcPts val="0"/>
              </a:spcBef>
              <a:spcAft>
                <a:spcPts val="0"/>
              </a:spcAft>
              <a:buNone/>
            </a:pPr>
            <a:r>
              <a:rPr lang="en-GB" sz="1400" b="1" dirty="0">
                <a:solidFill>
                  <a:schemeClr val="tx1"/>
                </a:solidFill>
              </a:rPr>
              <a:t>USP: </a:t>
            </a:r>
            <a:r>
              <a:rPr lang="en-US" sz="1400" b="0" i="0" dirty="0">
                <a:solidFill>
                  <a:srgbClr val="000000"/>
                </a:solidFill>
                <a:effectLst/>
                <a:latin typeface="Arial" panose="020B0604020202020204" pitchFamily="34" charset="0"/>
              </a:rPr>
              <a:t>India’s very own bakery and dairy products brand that is trusted for its  quality. </a:t>
            </a:r>
            <a:r>
              <a:rPr lang="en-US" sz="1400" dirty="0">
                <a:solidFill>
                  <a:srgbClr val="000000"/>
                </a:solidFill>
                <a:latin typeface="Arial" panose="020B0604020202020204" pitchFamily="34" charset="0"/>
              </a:rPr>
              <a:t>It is very </a:t>
            </a:r>
            <a:r>
              <a:rPr lang="en-GB" sz="1400" dirty="0">
                <a:solidFill>
                  <a:schemeClr val="tx1"/>
                </a:solidFill>
                <a:latin typeface="Arial" panose="020B0604020202020204" pitchFamily="34" charset="0"/>
              </a:rPr>
              <a:t>I</a:t>
            </a:r>
            <a:r>
              <a:rPr lang="en-GB" sz="1400" dirty="0">
                <a:solidFill>
                  <a:schemeClr val="tx1"/>
                </a:solidFill>
              </a:rPr>
              <a:t>nformative , Attractive, and has a Fun visualisation presented of their products.</a:t>
            </a:r>
          </a:p>
          <a:p>
            <a:pPr marL="0" lvl="0" indent="0" algn="l" rtl="0">
              <a:spcBef>
                <a:spcPts val="0"/>
              </a:spcBef>
              <a:spcAft>
                <a:spcPts val="0"/>
              </a:spcAft>
              <a:buNone/>
            </a:pPr>
            <a:endParaRPr lang="en-GB" sz="1400" b="1" dirty="0">
              <a:solidFill>
                <a:schemeClr val="tx1"/>
              </a:solidFill>
            </a:endParaRPr>
          </a:p>
          <a:p>
            <a:pPr marL="0" lvl="0" indent="0" algn="l" rtl="0">
              <a:spcBef>
                <a:spcPts val="0"/>
              </a:spcBef>
              <a:spcAft>
                <a:spcPts val="0"/>
              </a:spcAft>
              <a:buNone/>
            </a:pPr>
            <a:r>
              <a:rPr lang="en-GB" sz="1400" b="1" dirty="0">
                <a:solidFill>
                  <a:schemeClr val="tx1"/>
                </a:solidFill>
              </a:rPr>
              <a:t>Communication: </a:t>
            </a:r>
            <a:r>
              <a:rPr lang="en-GB" sz="1400" dirty="0">
                <a:solidFill>
                  <a:schemeClr val="tx1"/>
                </a:solidFill>
              </a:rPr>
              <a:t>Celebrity endorsement, </a:t>
            </a:r>
            <a:r>
              <a:rPr lang="en-GB" sz="1400" dirty="0" err="1">
                <a:solidFill>
                  <a:schemeClr val="tx1"/>
                </a:solidFill>
              </a:rPr>
              <a:t>recipies</a:t>
            </a:r>
            <a:r>
              <a:rPr lang="en-GB" sz="1400" dirty="0">
                <a:solidFill>
                  <a:schemeClr val="tx1"/>
                </a:solidFill>
              </a:rPr>
              <a:t>, fun animations </a:t>
            </a:r>
            <a:endParaRPr lang="en-GB" sz="1400" b="1" dirty="0">
              <a:solidFill>
                <a:schemeClr val="tx1"/>
              </a:solidFill>
            </a:endParaRPr>
          </a:p>
          <a:p>
            <a:pPr marL="0" lvl="0" indent="0" algn="l" rtl="0">
              <a:spcBef>
                <a:spcPts val="0"/>
              </a:spcBef>
              <a:spcAft>
                <a:spcPts val="0"/>
              </a:spcAft>
              <a:buNone/>
            </a:pPr>
            <a:endParaRPr lang="en-GB" sz="1400" b="1" dirty="0"/>
          </a:p>
          <a:p>
            <a:pPr marL="114300" indent="0">
              <a:buNone/>
            </a:pPr>
            <a:endParaRPr lang="en-IN" dirty="0"/>
          </a:p>
          <a:p>
            <a:pPr marL="114300" indent="0">
              <a:buNone/>
            </a:pPr>
            <a:endParaRPr lang="en-IN" dirty="0"/>
          </a:p>
        </p:txBody>
      </p:sp>
      <p:pic>
        <p:nvPicPr>
          <p:cNvPr id="4" name="Picture 3">
            <a:extLst>
              <a:ext uri="{FF2B5EF4-FFF2-40B4-BE49-F238E27FC236}">
                <a16:creationId xmlns:a16="http://schemas.microsoft.com/office/drawing/2014/main" id="{3700A6F7-C070-D944-3CBB-870B769D1070}"/>
              </a:ext>
            </a:extLst>
          </p:cNvPr>
          <p:cNvPicPr>
            <a:picLocks noChangeAspect="1"/>
          </p:cNvPicPr>
          <p:nvPr/>
        </p:nvPicPr>
        <p:blipFill>
          <a:blip r:embed="rId3"/>
          <a:stretch>
            <a:fillRect/>
          </a:stretch>
        </p:blipFill>
        <p:spPr>
          <a:xfrm>
            <a:off x="1402217" y="2235200"/>
            <a:ext cx="2037670" cy="863600"/>
          </a:xfrm>
          <a:prstGeom prst="rect">
            <a:avLst/>
          </a:prstGeom>
        </p:spPr>
      </p:pic>
    </p:spTree>
    <p:extLst>
      <p:ext uri="{BB962C8B-B14F-4D97-AF65-F5344CB8AC3E}">
        <p14:creationId xmlns:p14="http://schemas.microsoft.com/office/powerpoint/2010/main" val="2932066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49E7E-D4A3-9BE0-C50A-7F0561EF653A}"/>
              </a:ext>
            </a:extLst>
          </p:cNvPr>
          <p:cNvSpPr>
            <a:spLocks noGrp="1"/>
          </p:cNvSpPr>
          <p:nvPr>
            <p:ph type="title"/>
          </p:nvPr>
        </p:nvSpPr>
        <p:spPr>
          <a:xfrm>
            <a:off x="428171" y="82168"/>
            <a:ext cx="8404129" cy="572700"/>
          </a:xfrm>
        </p:spPr>
        <p:txBody>
          <a:bodyPr>
            <a:normAutofit fontScale="90000"/>
          </a:bodyPr>
          <a:lstStyle/>
          <a:p>
            <a:pPr algn="ctr"/>
            <a:r>
              <a:rPr lang="en-US" sz="2100" b="1" dirty="0">
                <a:solidFill>
                  <a:schemeClr val="tx1"/>
                </a:solidFill>
              </a:rPr>
              <a:t>Part 1: Brand study, Competitor Analysis &amp; Buyer’s/Audience’s Persona</a:t>
            </a:r>
            <a:br>
              <a:rPr lang="en-US" sz="3200" dirty="0">
                <a:solidFill>
                  <a:schemeClr val="bg1"/>
                </a:solidFill>
              </a:rPr>
            </a:br>
            <a:br>
              <a:rPr lang="en-US" sz="3200" dirty="0">
                <a:solidFill>
                  <a:schemeClr val="tx1"/>
                </a:solidFill>
              </a:rPr>
            </a:br>
            <a:endParaRPr lang="en-IN" dirty="0"/>
          </a:p>
        </p:txBody>
      </p:sp>
      <p:sp>
        <p:nvSpPr>
          <p:cNvPr id="3" name="Text Placeholder 2">
            <a:extLst>
              <a:ext uri="{FF2B5EF4-FFF2-40B4-BE49-F238E27FC236}">
                <a16:creationId xmlns:a16="http://schemas.microsoft.com/office/drawing/2014/main" id="{5A8AAD04-ECDC-5693-1D5F-E02E5882FC5F}"/>
              </a:ext>
            </a:extLst>
          </p:cNvPr>
          <p:cNvSpPr>
            <a:spLocks noGrp="1"/>
          </p:cNvSpPr>
          <p:nvPr>
            <p:ph type="body" idx="1"/>
          </p:nvPr>
        </p:nvSpPr>
        <p:spPr>
          <a:xfrm>
            <a:off x="311700" y="727439"/>
            <a:ext cx="8520600" cy="4586514"/>
          </a:xfrm>
        </p:spPr>
        <p:txBody>
          <a:bodyPr>
            <a:normAutofit lnSpcReduction="10000"/>
          </a:bodyPr>
          <a:lstStyle/>
          <a:p>
            <a:pPr marL="0" lvl="0" indent="0" algn="l" rtl="0">
              <a:spcBef>
                <a:spcPts val="0"/>
              </a:spcBef>
              <a:spcAft>
                <a:spcPts val="0"/>
              </a:spcAft>
              <a:buNone/>
            </a:pPr>
            <a:r>
              <a:rPr lang="en-GB" sz="1400" b="1" dirty="0">
                <a:solidFill>
                  <a:schemeClr val="tx1"/>
                </a:solidFill>
              </a:rPr>
              <a:t>Competitor 3: </a:t>
            </a:r>
            <a:r>
              <a:rPr lang="en-GB" sz="1400" b="1" dirty="0" err="1">
                <a:solidFill>
                  <a:schemeClr val="tx1"/>
                </a:solidFill>
              </a:rPr>
              <a:t>Unibic</a:t>
            </a:r>
            <a:r>
              <a:rPr lang="en-GB" sz="1400" b="1" dirty="0">
                <a:solidFill>
                  <a:schemeClr val="tx1"/>
                </a:solidFill>
              </a:rPr>
              <a:t> Foods</a:t>
            </a:r>
          </a:p>
          <a:p>
            <a:pPr marL="0" lvl="0" indent="0" algn="l" rtl="0">
              <a:spcBef>
                <a:spcPts val="0"/>
              </a:spcBef>
              <a:spcAft>
                <a:spcPts val="0"/>
              </a:spcAft>
              <a:buNone/>
            </a:pPr>
            <a:r>
              <a:rPr lang="en-US" sz="1400" dirty="0">
                <a:solidFill>
                  <a:schemeClr val="tx1"/>
                </a:solidFill>
              </a:rPr>
              <a:t>UNIBIC Foods India Pvt. Ltd is one of the premium cookies manufacturing company in the country. The company is subsidiary of UNIBIC Australia which is a niche player in Australia with forty plus brands. UNIBIC came to India in 2004. Over the years, UNIBIC has grown its range to over 40 variants and has been regularly introducing fresh &amp; unique flavors to cookie connoisseurs worldwide. Headquartered in Bangalore, UNIBIC is known for its rich and flavorsome cookies that take a bite of the premium cookie market. </a:t>
            </a:r>
            <a:endParaRPr lang="en-GB" sz="1400" b="1" dirty="0">
              <a:solidFill>
                <a:schemeClr val="tx1"/>
              </a:solidFill>
            </a:endParaRPr>
          </a:p>
          <a:p>
            <a:pPr marL="0" lvl="0" indent="0" algn="l" rtl="0">
              <a:spcBef>
                <a:spcPts val="0"/>
              </a:spcBef>
              <a:spcAft>
                <a:spcPts val="0"/>
              </a:spcAft>
              <a:buNone/>
            </a:pPr>
            <a:r>
              <a:rPr lang="en-GB" sz="1400" b="1" dirty="0">
                <a:solidFill>
                  <a:schemeClr val="tx1"/>
                </a:solidFill>
              </a:rPr>
              <a:t>Logo: </a:t>
            </a:r>
          </a:p>
          <a:p>
            <a:pPr marL="0" lvl="0" indent="0" algn="l" rtl="0">
              <a:spcBef>
                <a:spcPts val="0"/>
              </a:spcBef>
              <a:spcAft>
                <a:spcPts val="0"/>
              </a:spcAft>
              <a:buNone/>
            </a:pPr>
            <a:endParaRPr lang="en-GB" sz="1400" b="1" dirty="0">
              <a:solidFill>
                <a:schemeClr val="tx1"/>
              </a:solidFill>
            </a:endParaRPr>
          </a:p>
          <a:p>
            <a:pPr marL="0" lvl="0" indent="0" algn="l" rtl="0">
              <a:spcBef>
                <a:spcPts val="0"/>
              </a:spcBef>
              <a:spcAft>
                <a:spcPts val="0"/>
              </a:spcAft>
              <a:buNone/>
            </a:pPr>
            <a:endParaRPr lang="en-GB" sz="1400" b="1" dirty="0">
              <a:solidFill>
                <a:schemeClr val="tx1"/>
              </a:solidFill>
            </a:endParaRPr>
          </a:p>
          <a:p>
            <a:pPr marL="0" lvl="0" indent="0" algn="l" rtl="0">
              <a:spcBef>
                <a:spcPts val="0"/>
              </a:spcBef>
              <a:spcAft>
                <a:spcPts val="0"/>
              </a:spcAft>
              <a:buNone/>
            </a:pPr>
            <a:endParaRPr lang="en-GB" sz="1400" b="1" dirty="0">
              <a:solidFill>
                <a:schemeClr val="tx1"/>
              </a:solidFill>
            </a:endParaRPr>
          </a:p>
          <a:p>
            <a:pPr marL="0" lvl="0" indent="0" algn="l" rtl="0">
              <a:spcBef>
                <a:spcPts val="0"/>
              </a:spcBef>
              <a:spcAft>
                <a:spcPts val="0"/>
              </a:spcAft>
              <a:buNone/>
            </a:pPr>
            <a:endParaRPr lang="en-GB" sz="1400" b="1" dirty="0">
              <a:solidFill>
                <a:schemeClr val="tx1"/>
              </a:solidFill>
            </a:endParaRPr>
          </a:p>
          <a:p>
            <a:pPr marL="0" lvl="0" indent="0" algn="l" rtl="0">
              <a:spcBef>
                <a:spcPts val="0"/>
              </a:spcBef>
              <a:spcAft>
                <a:spcPts val="0"/>
              </a:spcAft>
              <a:buNone/>
            </a:pPr>
            <a:r>
              <a:rPr lang="en-GB" sz="1400" b="1" dirty="0">
                <a:solidFill>
                  <a:schemeClr val="tx1"/>
                </a:solidFill>
              </a:rPr>
              <a:t>Website</a:t>
            </a:r>
            <a:r>
              <a:rPr lang="en-GB" sz="1400" b="1" dirty="0">
                <a:solidFill>
                  <a:schemeClr val="accent1">
                    <a:lumMod val="50000"/>
                  </a:schemeClr>
                </a:solidFill>
              </a:rPr>
              <a:t>: </a:t>
            </a:r>
            <a:r>
              <a:rPr lang="en-GB" sz="1400" b="1" dirty="0">
                <a:solidFill>
                  <a:schemeClr val="accent1">
                    <a:lumMod val="50000"/>
                  </a:schemeClr>
                </a:solidFill>
                <a:hlinkClick r:id="rId2">
                  <a:extLst>
                    <a:ext uri="{A12FA001-AC4F-418D-AE19-62706E023703}">
                      <ahyp:hlinkClr xmlns:ahyp="http://schemas.microsoft.com/office/drawing/2018/hyperlinkcolor" val="tx"/>
                    </a:ext>
                  </a:extLst>
                </a:hlinkClick>
              </a:rPr>
              <a:t>https://www.unibicfoods.com/</a:t>
            </a:r>
            <a:r>
              <a:rPr lang="en-GB" sz="1400" b="1" dirty="0">
                <a:solidFill>
                  <a:schemeClr val="accent1">
                    <a:lumMod val="50000"/>
                  </a:schemeClr>
                </a:solidFill>
              </a:rPr>
              <a:t> </a:t>
            </a:r>
          </a:p>
          <a:p>
            <a:pPr marL="0" lvl="0" indent="0" algn="l" rtl="0">
              <a:spcBef>
                <a:spcPts val="0"/>
              </a:spcBef>
              <a:spcAft>
                <a:spcPts val="0"/>
              </a:spcAft>
              <a:buNone/>
            </a:pPr>
            <a:endParaRPr lang="en-GB" sz="1400" b="1" dirty="0"/>
          </a:p>
          <a:p>
            <a:pPr marL="0" lvl="0" indent="0" algn="l" rtl="0">
              <a:spcBef>
                <a:spcPts val="0"/>
              </a:spcBef>
              <a:spcAft>
                <a:spcPts val="0"/>
              </a:spcAft>
              <a:buNone/>
            </a:pPr>
            <a:r>
              <a:rPr lang="en-GB" sz="1400" b="1" dirty="0">
                <a:solidFill>
                  <a:schemeClr val="tx1"/>
                </a:solidFill>
              </a:rPr>
              <a:t>USP: </a:t>
            </a:r>
            <a:r>
              <a:rPr lang="en-US" sz="1400" dirty="0">
                <a:solidFill>
                  <a:schemeClr val="tx1"/>
                </a:solidFill>
              </a:rPr>
              <a:t>The USP (Unique selling proposition) of the organization is its premium quality as the company has never competed with its counterparts when it comes to the aspect of pricing. It has</a:t>
            </a:r>
            <a:r>
              <a:rPr lang="en-US" sz="1400" dirty="0"/>
              <a:t> </a:t>
            </a:r>
            <a:r>
              <a:rPr lang="en-GB" sz="1400" dirty="0">
                <a:solidFill>
                  <a:schemeClr val="tx1"/>
                </a:solidFill>
              </a:rPr>
              <a:t>Wide variety of flavours and good Categorisation.</a:t>
            </a:r>
          </a:p>
          <a:p>
            <a:pPr marL="0" lvl="0" indent="0" algn="l" rtl="0">
              <a:spcBef>
                <a:spcPts val="0"/>
              </a:spcBef>
              <a:spcAft>
                <a:spcPts val="0"/>
              </a:spcAft>
              <a:buNone/>
            </a:pPr>
            <a:endParaRPr lang="en-GB" sz="1400" dirty="0">
              <a:solidFill>
                <a:schemeClr val="tx1"/>
              </a:solidFill>
            </a:endParaRPr>
          </a:p>
          <a:p>
            <a:pPr marL="0" lvl="0" indent="0" algn="l" rtl="0">
              <a:spcBef>
                <a:spcPts val="0"/>
              </a:spcBef>
              <a:spcAft>
                <a:spcPts val="0"/>
              </a:spcAft>
              <a:buNone/>
            </a:pPr>
            <a:r>
              <a:rPr lang="en-GB" sz="1400" b="1" dirty="0">
                <a:solidFill>
                  <a:schemeClr val="tx1"/>
                </a:solidFill>
              </a:rPr>
              <a:t>Communication: </a:t>
            </a:r>
            <a:r>
              <a:rPr lang="en-GB" sz="1400" dirty="0">
                <a:solidFill>
                  <a:schemeClr val="tx1"/>
                </a:solidFill>
              </a:rPr>
              <a:t>Relatable content, Celebrity endorsements, Collaborations, Interactive</a:t>
            </a:r>
            <a:endParaRPr lang="en-GB" sz="1400" b="1" dirty="0">
              <a:solidFill>
                <a:schemeClr val="tx1"/>
              </a:solidFill>
            </a:endParaRPr>
          </a:p>
          <a:p>
            <a:pPr marL="0" lvl="0" indent="0" algn="l" rtl="0">
              <a:spcBef>
                <a:spcPts val="0"/>
              </a:spcBef>
              <a:spcAft>
                <a:spcPts val="0"/>
              </a:spcAft>
              <a:buNone/>
            </a:pPr>
            <a:endParaRPr lang="en-GB" dirty="0"/>
          </a:p>
          <a:p>
            <a:pPr marL="114300" indent="0">
              <a:buNone/>
            </a:pPr>
            <a:endParaRPr lang="en-IN" dirty="0"/>
          </a:p>
        </p:txBody>
      </p:sp>
      <p:pic>
        <p:nvPicPr>
          <p:cNvPr id="4" name="Picture 3">
            <a:extLst>
              <a:ext uri="{FF2B5EF4-FFF2-40B4-BE49-F238E27FC236}">
                <a16:creationId xmlns:a16="http://schemas.microsoft.com/office/drawing/2014/main" id="{37B27382-A80C-8BB2-6025-34EB7BEF003B}"/>
              </a:ext>
            </a:extLst>
          </p:cNvPr>
          <p:cNvPicPr>
            <a:picLocks noChangeAspect="1"/>
          </p:cNvPicPr>
          <p:nvPr/>
        </p:nvPicPr>
        <p:blipFill>
          <a:blip r:embed="rId3"/>
          <a:stretch>
            <a:fillRect/>
          </a:stretch>
        </p:blipFill>
        <p:spPr>
          <a:xfrm>
            <a:off x="1165410" y="2571750"/>
            <a:ext cx="1071562" cy="892628"/>
          </a:xfrm>
          <a:prstGeom prst="rect">
            <a:avLst/>
          </a:prstGeom>
        </p:spPr>
      </p:pic>
    </p:spTree>
    <p:extLst>
      <p:ext uri="{BB962C8B-B14F-4D97-AF65-F5344CB8AC3E}">
        <p14:creationId xmlns:p14="http://schemas.microsoft.com/office/powerpoint/2010/main" val="318839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p:nvPr/>
        </p:nvSpPr>
        <p:spPr>
          <a:xfrm>
            <a:off x="766950" y="423521"/>
            <a:ext cx="7610100" cy="85712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chemeClr val="tx1"/>
                </a:solidFill>
              </a:rPr>
              <a:t>Part 1: Brand study, Competitor Analysis &amp; Buyer’s/Audience’s Persona</a:t>
            </a:r>
            <a:endParaRPr sz="1900" dirty="0">
              <a:solidFill>
                <a:schemeClr val="tx1"/>
              </a:solidFill>
            </a:endParaRPr>
          </a:p>
        </p:txBody>
      </p:sp>
      <p:sp>
        <p:nvSpPr>
          <p:cNvPr id="86" name="Google Shape;86;p18"/>
          <p:cNvSpPr txBox="1"/>
          <p:nvPr/>
        </p:nvSpPr>
        <p:spPr>
          <a:xfrm>
            <a:off x="766950" y="1237121"/>
            <a:ext cx="7380000" cy="4185731"/>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buSzPts val="1400"/>
            </a:pPr>
            <a:endParaRPr lang="en-GB" b="1" dirty="0"/>
          </a:p>
          <a:p>
            <a:pPr lvl="0" algn="l" rtl="0">
              <a:spcBef>
                <a:spcPts val="0"/>
              </a:spcBef>
              <a:spcAft>
                <a:spcPts val="0"/>
              </a:spcAft>
              <a:buSzPts val="1400"/>
            </a:pPr>
            <a:r>
              <a:rPr lang="en-GB" b="1" dirty="0">
                <a:solidFill>
                  <a:schemeClr val="tx1"/>
                </a:solidFill>
              </a:rPr>
              <a:t>Buyer's/Audience's Persona:</a:t>
            </a:r>
            <a:r>
              <a:rPr lang="en-GB" dirty="0">
                <a:solidFill>
                  <a:schemeClr val="tx1"/>
                </a:solidFill>
              </a:rPr>
              <a:t> Clearly define the target audience for the chosen brand. Consider demographics, psychographics, </a:t>
            </a:r>
            <a:r>
              <a:rPr lang="en-GB" dirty="0" err="1">
                <a:solidFill>
                  <a:schemeClr val="tx1"/>
                </a:solidFill>
              </a:rPr>
              <a:t>behaviors</a:t>
            </a:r>
            <a:r>
              <a:rPr lang="en-GB" dirty="0">
                <a:solidFill>
                  <a:schemeClr val="tx1"/>
                </a:solidFill>
              </a:rPr>
              <a:t>, and interests.</a:t>
            </a:r>
            <a:endParaRPr dirty="0">
              <a:solidFill>
                <a:schemeClr val="tx1"/>
              </a:solidFill>
            </a:endParaRPr>
          </a:p>
          <a:p>
            <a:pPr marL="0" lvl="0" indent="0" algn="l" rtl="0">
              <a:spcBef>
                <a:spcPts val="0"/>
              </a:spcBef>
              <a:spcAft>
                <a:spcPts val="0"/>
              </a:spcAft>
              <a:buNone/>
            </a:pPr>
            <a:endParaRPr lang="en-IN" dirty="0">
              <a:solidFill>
                <a:schemeClr val="tx1"/>
              </a:solidFill>
            </a:endParaRPr>
          </a:p>
          <a:p>
            <a:pPr marL="0" lvl="0" indent="0" algn="l" rtl="0">
              <a:spcBef>
                <a:spcPts val="0"/>
              </a:spcBef>
              <a:spcAft>
                <a:spcPts val="0"/>
              </a:spcAft>
              <a:buNone/>
            </a:pPr>
            <a:r>
              <a:rPr lang="en-IN" dirty="0">
                <a:solidFill>
                  <a:schemeClr val="tx1"/>
                </a:solidFill>
              </a:rPr>
              <a:t>The target audience for </a:t>
            </a:r>
            <a:r>
              <a:rPr lang="en-IN" dirty="0" err="1">
                <a:solidFill>
                  <a:schemeClr val="tx1"/>
                </a:solidFill>
              </a:rPr>
              <a:t>Sunfeast</a:t>
            </a:r>
            <a:r>
              <a:rPr lang="en-IN" dirty="0">
                <a:solidFill>
                  <a:schemeClr val="tx1"/>
                </a:solidFill>
              </a:rPr>
              <a:t> could be as follows:</a:t>
            </a:r>
          </a:p>
          <a:p>
            <a:pPr marL="0" lvl="0" indent="0" algn="l" rtl="0">
              <a:spcBef>
                <a:spcPts val="0"/>
              </a:spcBef>
              <a:spcAft>
                <a:spcPts val="0"/>
              </a:spcAft>
              <a:buNone/>
            </a:pPr>
            <a:endParaRPr lang="en-IN" sz="1600" b="1" dirty="0">
              <a:solidFill>
                <a:schemeClr val="tx1"/>
              </a:solidFill>
            </a:endParaRPr>
          </a:p>
          <a:p>
            <a:pPr marL="0" lvl="0" indent="0" algn="l" rtl="0">
              <a:spcBef>
                <a:spcPts val="0"/>
              </a:spcBef>
              <a:spcAft>
                <a:spcPts val="0"/>
              </a:spcAft>
              <a:buNone/>
            </a:pPr>
            <a:r>
              <a:rPr lang="en-IN" sz="2000" b="1" dirty="0">
                <a:solidFill>
                  <a:schemeClr val="tx1"/>
                </a:solidFill>
              </a:rPr>
              <a:t>Demographics:-</a:t>
            </a:r>
          </a:p>
          <a:p>
            <a:pPr marL="0" lvl="0" indent="0" algn="l" rtl="0">
              <a:spcBef>
                <a:spcPts val="0"/>
              </a:spcBef>
              <a:spcAft>
                <a:spcPts val="0"/>
              </a:spcAft>
              <a:buNone/>
            </a:pPr>
            <a:endParaRPr lang="en-IN" b="1" dirty="0"/>
          </a:p>
          <a:p>
            <a:pPr marL="0" lvl="0" indent="0" algn="l" rtl="0">
              <a:spcBef>
                <a:spcPts val="0"/>
              </a:spcBef>
              <a:spcAft>
                <a:spcPts val="0"/>
              </a:spcAft>
              <a:buNone/>
            </a:pPr>
            <a:r>
              <a:rPr lang="en-IN" b="1" dirty="0"/>
              <a:t>Age Range: </a:t>
            </a:r>
            <a:r>
              <a:rPr lang="en-IN" dirty="0"/>
              <a:t>5 – 60 years (Children, Adults and Old)</a:t>
            </a:r>
          </a:p>
          <a:p>
            <a:pPr marL="0" lvl="0" indent="0" algn="l" rtl="0">
              <a:spcBef>
                <a:spcPts val="0"/>
              </a:spcBef>
              <a:spcAft>
                <a:spcPts val="0"/>
              </a:spcAft>
              <a:buNone/>
            </a:pPr>
            <a:endParaRPr lang="en-IN" b="1" dirty="0"/>
          </a:p>
          <a:p>
            <a:pPr marL="0" lvl="0" indent="0" algn="l" rtl="0">
              <a:spcBef>
                <a:spcPts val="0"/>
              </a:spcBef>
              <a:spcAft>
                <a:spcPts val="0"/>
              </a:spcAft>
              <a:buNone/>
            </a:pPr>
            <a:r>
              <a:rPr lang="en-IN" b="1" dirty="0"/>
              <a:t>Gender: </a:t>
            </a:r>
            <a:r>
              <a:rPr lang="en-IN" dirty="0"/>
              <a:t>Any gender</a:t>
            </a:r>
          </a:p>
          <a:p>
            <a:pPr marL="0" lvl="0" indent="0" algn="l" rtl="0">
              <a:spcBef>
                <a:spcPts val="0"/>
              </a:spcBef>
              <a:spcAft>
                <a:spcPts val="0"/>
              </a:spcAft>
              <a:buNone/>
            </a:pPr>
            <a:endParaRPr lang="en-IN" b="1" dirty="0"/>
          </a:p>
          <a:p>
            <a:pPr marL="0" lvl="0" indent="0" algn="l" rtl="0">
              <a:spcBef>
                <a:spcPts val="0"/>
              </a:spcBef>
              <a:spcAft>
                <a:spcPts val="0"/>
              </a:spcAft>
              <a:buNone/>
            </a:pPr>
            <a:r>
              <a:rPr lang="en-IN" b="1" dirty="0"/>
              <a:t>Children: </a:t>
            </a:r>
            <a:r>
              <a:rPr lang="en-IN" dirty="0"/>
              <a:t>Yes</a:t>
            </a:r>
          </a:p>
          <a:p>
            <a:pPr marL="0" lvl="0" indent="0" algn="l" rtl="0">
              <a:spcBef>
                <a:spcPts val="0"/>
              </a:spcBef>
              <a:spcAft>
                <a:spcPts val="0"/>
              </a:spcAft>
              <a:buNone/>
            </a:pPr>
            <a:endParaRPr lang="en-IN" b="1" dirty="0"/>
          </a:p>
          <a:p>
            <a:pPr marL="0" lvl="0" indent="0" algn="l" rtl="0">
              <a:spcBef>
                <a:spcPts val="0"/>
              </a:spcBef>
              <a:spcAft>
                <a:spcPts val="0"/>
              </a:spcAft>
              <a:buNone/>
            </a:pPr>
            <a:r>
              <a:rPr lang="en-IN" b="1" dirty="0"/>
              <a:t>Marital Status: </a:t>
            </a:r>
            <a:r>
              <a:rPr lang="en-IN" dirty="0"/>
              <a:t>Unmarried/ Married</a:t>
            </a:r>
          </a:p>
          <a:p>
            <a:pPr marL="0" lvl="0" indent="0" algn="l" rtl="0">
              <a:spcBef>
                <a:spcPts val="0"/>
              </a:spcBef>
              <a:spcAft>
                <a:spcPts val="0"/>
              </a:spcAft>
              <a:buNone/>
            </a:pPr>
            <a:endParaRPr lang="en-IN" b="1" dirty="0"/>
          </a:p>
          <a:p>
            <a:pPr marL="0" lvl="0" indent="0" algn="l" rtl="0">
              <a:spcBef>
                <a:spcPts val="0"/>
              </a:spcBef>
              <a:spcAft>
                <a:spcPts val="0"/>
              </a:spcAft>
              <a:buNone/>
            </a:pPr>
            <a:endParaRPr dirty="0"/>
          </a:p>
          <a:p>
            <a:pPr marL="457200" lvl="0" indent="0" algn="l" rtl="0">
              <a:spcBef>
                <a:spcPts val="0"/>
              </a:spcBef>
              <a:spcAft>
                <a:spcPts val="0"/>
              </a:spcAft>
              <a:buNone/>
            </a:pPr>
            <a:endParaRP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4160</TotalTime>
  <Words>2783</Words>
  <Application>Microsoft Office PowerPoint</Application>
  <PresentationFormat>On-screen Show (16:9)</PresentationFormat>
  <Paragraphs>304</Paragraphs>
  <Slides>31</Slides>
  <Notes>16</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Simple Light</vt:lpstr>
      <vt:lpstr>PowerPoint Presentation</vt:lpstr>
      <vt:lpstr>PowerPoint Presentation</vt:lpstr>
      <vt:lpstr>Brand: Sunfeast </vt:lpstr>
      <vt:lpstr>PowerPoint Presentation</vt:lpstr>
      <vt:lpstr>PowerPoint Presentation</vt:lpstr>
      <vt:lpstr>PowerPoint Presentation</vt:lpstr>
      <vt:lpstr>Part 1: Brand study, Competitor Analysis &amp; Buyer’s/Audience’s Persona  </vt:lpstr>
      <vt:lpstr>Part 1: Brand study, Competitor Analysis &amp; Buyer’s/Audience’s Persona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Content Creation and Curation (Post creations, Designs/Video Editing, Ad Campaigns over Social Media and Email Ideation and Creation)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Geddada Kushwant</cp:lastModifiedBy>
  <cp:revision>2</cp:revision>
  <dcterms:modified xsi:type="dcterms:W3CDTF">2023-08-03T14:33:09Z</dcterms:modified>
</cp:coreProperties>
</file>